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302" r:id="rId6"/>
    <p:sldId id="260" r:id="rId7"/>
    <p:sldId id="303" r:id="rId8"/>
    <p:sldId id="269" r:id="rId9"/>
    <p:sldId id="305" r:id="rId10"/>
    <p:sldId id="273" r:id="rId11"/>
    <p:sldId id="261" r:id="rId12"/>
    <p:sldId id="292" r:id="rId13"/>
    <p:sldId id="287" r:id="rId14"/>
    <p:sldId id="290" r:id="rId15"/>
    <p:sldId id="289" r:id="rId16"/>
    <p:sldId id="291" r:id="rId17"/>
    <p:sldId id="306" r:id="rId18"/>
    <p:sldId id="276" r:id="rId19"/>
    <p:sldId id="277" r:id="rId20"/>
    <p:sldId id="278" r:id="rId21"/>
    <p:sldId id="293" r:id="rId22"/>
    <p:sldId id="294" r:id="rId23"/>
    <p:sldId id="295" r:id="rId24"/>
    <p:sldId id="279" r:id="rId25"/>
    <p:sldId id="274" r:id="rId26"/>
    <p:sldId id="280" r:id="rId27"/>
    <p:sldId id="281" r:id="rId28"/>
    <p:sldId id="282" r:id="rId29"/>
    <p:sldId id="284" r:id="rId30"/>
    <p:sldId id="267" r:id="rId31"/>
    <p:sldId id="285" r:id="rId32"/>
    <p:sldId id="296" r:id="rId33"/>
    <p:sldId id="286" r:id="rId34"/>
    <p:sldId id="297" r:id="rId35"/>
    <p:sldId id="275" r:id="rId36"/>
    <p:sldId id="298" r:id="rId37"/>
    <p:sldId id="299" r:id="rId38"/>
    <p:sldId id="300" r:id="rId3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1C850-E002-4B3B-8481-99B06E52E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E651E5-76B8-4A16-93B4-AD8BFD68C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6AF718-2E29-4AEC-B8C2-CCE26201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4FB377-B464-46B5-858B-FA61FCD8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146532-D27B-413E-985E-7A11E093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0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57394-413A-478B-B879-A66AF231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49D07E-1EC0-4B1A-87AA-C129FE1F6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E80260-F365-46EA-9DEB-C9F8DCC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7E1C10-28D4-42EF-807C-BAC4CCA5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76A05-8CB9-4989-8F00-9E203520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511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18F89B-0A91-431D-BF24-F25CDAFAC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66746E-EBBD-4FF8-AB56-741DAF565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272CC8-D7E1-4A04-BC3E-95BE0ACA3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FCB9B9-1D63-4946-AD1F-4B812EC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228C2B-BA90-4B56-B07D-EB4537F1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8357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9077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7364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481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2642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0758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2813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6213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92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AB298-CDC5-48DF-A025-D9A050F1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A39630-E5C2-4A17-84B2-48E703104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22BFEC-5F8A-401A-B9A1-2887D89E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B348BF-58CA-49AC-B7A4-D6D103CF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0706C-5BDE-431B-B89A-3784B45B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8177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1672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5402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414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A6F16-71E9-4349-8C43-5E244E0F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6902D-2861-4477-8477-535A502B0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F2DAC-BF34-438A-BB2E-5DDF7BE0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4590C9-26C6-43A1-A8AE-D26FCF77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BA25F5-62E6-4EE0-B55B-44CA101E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48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B97C0-2823-4FAD-ACF5-7EE8DA54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BD152-6DEA-4B4B-BF08-A571F5043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43108F-146A-4E31-89BA-FC94302AA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BB160B-195E-4120-AA70-34CE5ACF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9DC26E-9AE4-471D-958C-24A57F53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386919-97DA-443D-9217-B130EC5B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298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069EB-F1BB-4203-BE99-B8296EBB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622D59-43BD-4242-B393-AB65C8CD3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49BC24-1095-4B5E-AE44-9F3E36B34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731892-EE16-4BFE-9E3A-6CE29A9CB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37727D-D91B-4734-9655-A69BFE46F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BE1C2C-A9DA-4DD1-A865-72ECEA8E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D82B2-0363-442C-9BB2-83EF0F91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564E63-2966-4BA8-94CA-0A147378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9743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13711-06E9-4B4B-9037-9522037D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93A30D-5C11-47DD-91C5-BF8BB479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65504E-0F1D-4F42-A8A9-C7A5A649F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5709715-2150-41CC-A713-AEFD808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313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F66125-7876-4313-9871-3945A0AD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67E238-556E-43EF-91E5-A738ECDE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F1DBF-B6A6-445A-81E3-26E068B4F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10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9D1C8-D2F2-458F-A170-8B2704FA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51FC78-B6E1-495B-9F6B-8238B176C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6E800D-97BA-4551-957D-63C96D484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39FA87-9FF9-4E50-826F-82F9DC5D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2D795E-927E-4C71-943E-D9EE150F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8185A3-426F-46DC-BA4C-A31CAB1A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167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B4139-40F5-41E5-A849-E345D3C1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BD0FB0F-11DE-468B-A589-04F12F8EC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118A5A-09BD-4EEE-AE6A-F23291B05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083428-6657-4034-A4E4-A1D480A5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11F622-D1D7-4F8F-A791-FDCB9AF6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AF96E1-7256-448D-8BFE-D68F7107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565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9F0A872-B2B5-466D-9D83-4BDB4280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9FD545-4D3C-48D3-BF0B-7CD76E9FD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0B2CA1-BF88-45CF-AAA7-070162B6E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4FABC7-C312-48E7-A619-245B9D525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771F86-CF70-4E0D-8981-353C492DD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038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693C-662E-4822-982C-6D514C1A7888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842D4-C197-4744-80CA-02BFC9A9CA2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0972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4.wdp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9.png"/><Relationship Id="rId10" Type="http://schemas.microsoft.com/office/2007/relationships/hdphoto" Target="../media/hdphoto6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12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D63086F2-5376-4FD8-9C44-7BBAD3FAB4FD}"/>
              </a:ext>
            </a:extLst>
          </p:cNvPr>
          <p:cNvSpPr txBox="1"/>
          <p:nvPr/>
        </p:nvSpPr>
        <p:spPr>
          <a:xfrm>
            <a:off x="351364" y="4503151"/>
            <a:ext cx="6509017" cy="206093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atin typeface="Berlin Sans FB Demi" panose="020E0802020502020306" pitchFamily="34" charset="0"/>
                <a:ea typeface="+mj-ea"/>
                <a:cs typeface="+mj-cs"/>
              </a:rPr>
              <a:t>RECOMENDACIONES GENERALES DISEÑO DE MUESTREO CON CÁMARAS TRAMPA</a:t>
            </a:r>
          </a:p>
        </p:txBody>
      </p:sp>
      <p:pic>
        <p:nvPicPr>
          <p:cNvPr id="3" name="Imagen 2" descr="Imagen que contiene exterior, pasto, animal, reptil&#10;&#10;Descripción generada automáticamente">
            <a:extLst>
              <a:ext uri="{FF2B5EF4-FFF2-40B4-BE49-F238E27FC236}">
                <a16:creationId xmlns:a16="http://schemas.microsoft.com/office/drawing/2014/main" id="{14198FFE-0226-4A0B-B41F-2D2BB5179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6" name="Imagen 5" descr="Un grupo de personas sentadas alrededor de una camioneta&#10;&#10;Descripción generada automáticamente con confianza media">
            <a:extLst>
              <a:ext uri="{FF2B5EF4-FFF2-40B4-BE49-F238E27FC236}">
                <a16:creationId xmlns:a16="http://schemas.microsoft.com/office/drawing/2014/main" id="{C0339008-F5B4-48DF-B402-5D4559661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2" r="1" b="1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28D6FE-456B-4790-A833-A14494131EE4}"/>
              </a:ext>
            </a:extLst>
          </p:cNvPr>
          <p:cNvSpPr txBox="1"/>
          <p:nvPr/>
        </p:nvSpPr>
        <p:spPr>
          <a:xfrm>
            <a:off x="7485346" y="4435187"/>
            <a:ext cx="3775559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400" dirty="0"/>
              <a:t>Gabriel P. Andrade-Ponce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         gpandradep@gmail.com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dirty="0"/>
              <a:t>         </a:t>
            </a:r>
            <a:r>
              <a:rPr lang="es-CO" dirty="0"/>
              <a:t>@Gatorco_AP</a:t>
            </a: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3EB3D69-0103-41B9-A5EC-CF91F1B71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732F9A3-35B4-4E6C-A1AF-9DCDCDB5A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5333" y="5244445"/>
            <a:ext cx="489442" cy="4894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E046FC5B-EF0A-40C7-B14D-B2A6C63C7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33" y="5769559"/>
            <a:ext cx="554680" cy="5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06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24F029-BC7A-4A07-9563-0093A58A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36" y="1985821"/>
            <a:ext cx="11221453" cy="415849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126FB61-2070-4860-A8EB-792676996848}"/>
              </a:ext>
            </a:extLst>
          </p:cNvPr>
          <p:cNvSpPr txBox="1"/>
          <p:nvPr/>
        </p:nvSpPr>
        <p:spPr>
          <a:xfrm>
            <a:off x="2510551" y="599381"/>
            <a:ext cx="7812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Principios generales del diseño</a:t>
            </a:r>
          </a:p>
        </p:txBody>
      </p:sp>
    </p:spTree>
    <p:extLst>
      <p:ext uri="{BB962C8B-B14F-4D97-AF65-F5344CB8AC3E}">
        <p14:creationId xmlns:p14="http://schemas.microsoft.com/office/powerpoint/2010/main" val="402464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246C935-CBE2-4479-AB09-E8C045AB368B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Diseño aleatorio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FF0240F-099C-4AC9-A1DE-337B9BAA2AB6}"/>
              </a:ext>
            </a:extLst>
          </p:cNvPr>
          <p:cNvSpPr txBox="1"/>
          <p:nvPr/>
        </p:nvSpPr>
        <p:spPr>
          <a:xfrm>
            <a:off x="532964" y="3019666"/>
            <a:ext cx="3894882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Muestra</a:t>
            </a:r>
            <a:r>
              <a:rPr lang="en-US" sz="2200" dirty="0"/>
              <a:t> </a:t>
            </a:r>
            <a:r>
              <a:rPr lang="en-US" sz="2200" dirty="0" err="1"/>
              <a:t>representativa</a:t>
            </a:r>
            <a:r>
              <a:rPr lang="en-US" sz="2200" dirty="0"/>
              <a:t> de una población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Minimiza</a:t>
            </a:r>
            <a:r>
              <a:rPr lang="en-US" sz="2200" dirty="0"/>
              <a:t> </a:t>
            </a:r>
            <a:r>
              <a:rPr lang="en-US" sz="2200" dirty="0" err="1"/>
              <a:t>sesgos</a:t>
            </a:r>
            <a:r>
              <a:rPr lang="en-US" sz="2200" dirty="0"/>
              <a:t> (</a:t>
            </a:r>
            <a:r>
              <a:rPr lang="en-US" sz="2200" dirty="0" err="1"/>
              <a:t>efectos</a:t>
            </a:r>
            <a:r>
              <a:rPr lang="en-US" sz="2200" dirty="0"/>
              <a:t> </a:t>
            </a:r>
            <a:r>
              <a:rPr lang="en-US" sz="2200" dirty="0" err="1"/>
              <a:t>aleatorios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sitio)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982A1B14-ECC6-44B5-BE46-0FA329BD0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6" t="26532" r="35151" b="2088"/>
          <a:stretch/>
        </p:blipFill>
        <p:spPr>
          <a:xfrm>
            <a:off x="4654296" y="673767"/>
            <a:ext cx="6903720" cy="55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1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9BDFB851-7753-43DC-8F8B-08DF493F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1"/>
          <a:stretch/>
        </p:blipFill>
        <p:spPr>
          <a:xfrm>
            <a:off x="315586" y="258609"/>
            <a:ext cx="7129966" cy="48675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99A1C4-61F0-4230-B858-420BF0BB7AE8}"/>
              </a:ext>
            </a:extLst>
          </p:cNvPr>
          <p:cNvSpPr txBox="1"/>
          <p:nvPr/>
        </p:nvSpPr>
        <p:spPr>
          <a:xfrm>
            <a:off x="951346" y="5536008"/>
            <a:ext cx="10075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Un mundo ideal y la realidad pueden ser muy diferentes.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FA9EF4-E520-4BD8-A49D-B8B168C3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32" y="1574809"/>
            <a:ext cx="4073982" cy="239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92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5370D402-795B-46B0-B0D1-D98DA1D6E958}"/>
              </a:ext>
            </a:extLst>
          </p:cNvPr>
          <p:cNvSpPr/>
          <p:nvPr/>
        </p:nvSpPr>
        <p:spPr>
          <a:xfrm>
            <a:off x="815059" y="2129684"/>
            <a:ext cx="4585063" cy="927462"/>
          </a:xfrm>
          <a:custGeom>
            <a:avLst/>
            <a:gdLst>
              <a:gd name="connsiteX0" fmla="*/ 0 w 4585063"/>
              <a:gd name="connsiteY0" fmla="*/ 78377 h 927462"/>
              <a:gd name="connsiteX1" fmla="*/ 248194 w 4585063"/>
              <a:gd name="connsiteY1" fmla="*/ 65314 h 927462"/>
              <a:gd name="connsiteX2" fmla="*/ 287383 w 4585063"/>
              <a:gd name="connsiteY2" fmla="*/ 39188 h 927462"/>
              <a:gd name="connsiteX3" fmla="*/ 352697 w 4585063"/>
              <a:gd name="connsiteY3" fmla="*/ 26125 h 927462"/>
              <a:gd name="connsiteX4" fmla="*/ 431074 w 4585063"/>
              <a:gd name="connsiteY4" fmla="*/ 0 h 927462"/>
              <a:gd name="connsiteX5" fmla="*/ 796834 w 4585063"/>
              <a:gd name="connsiteY5" fmla="*/ 13062 h 927462"/>
              <a:gd name="connsiteX6" fmla="*/ 849086 w 4585063"/>
              <a:gd name="connsiteY6" fmla="*/ 39188 h 927462"/>
              <a:gd name="connsiteX7" fmla="*/ 914400 w 4585063"/>
              <a:gd name="connsiteY7" fmla="*/ 52251 h 927462"/>
              <a:gd name="connsiteX8" fmla="*/ 953589 w 4585063"/>
              <a:gd name="connsiteY8" fmla="*/ 65314 h 927462"/>
              <a:gd name="connsiteX9" fmla="*/ 1031966 w 4585063"/>
              <a:gd name="connsiteY9" fmla="*/ 130628 h 927462"/>
              <a:gd name="connsiteX10" fmla="*/ 1110343 w 4585063"/>
              <a:gd name="connsiteY10" fmla="*/ 182880 h 927462"/>
              <a:gd name="connsiteX11" fmla="*/ 1162594 w 4585063"/>
              <a:gd name="connsiteY11" fmla="*/ 261257 h 927462"/>
              <a:gd name="connsiteX12" fmla="*/ 1188720 w 4585063"/>
              <a:gd name="connsiteY12" fmla="*/ 300445 h 927462"/>
              <a:gd name="connsiteX13" fmla="*/ 1240972 w 4585063"/>
              <a:gd name="connsiteY13" fmla="*/ 378822 h 927462"/>
              <a:gd name="connsiteX14" fmla="*/ 1254034 w 4585063"/>
              <a:gd name="connsiteY14" fmla="*/ 431074 h 927462"/>
              <a:gd name="connsiteX15" fmla="*/ 1280160 w 4585063"/>
              <a:gd name="connsiteY15" fmla="*/ 509451 h 927462"/>
              <a:gd name="connsiteX16" fmla="*/ 1306286 w 4585063"/>
              <a:gd name="connsiteY16" fmla="*/ 600891 h 927462"/>
              <a:gd name="connsiteX17" fmla="*/ 1371600 w 4585063"/>
              <a:gd name="connsiteY17" fmla="*/ 692331 h 927462"/>
              <a:gd name="connsiteX18" fmla="*/ 1397726 w 4585063"/>
              <a:gd name="connsiteY18" fmla="*/ 731520 h 927462"/>
              <a:gd name="connsiteX19" fmla="*/ 1476103 w 4585063"/>
              <a:gd name="connsiteY19" fmla="*/ 809897 h 927462"/>
              <a:gd name="connsiteX20" fmla="*/ 1502229 w 4585063"/>
              <a:gd name="connsiteY20" fmla="*/ 849085 h 927462"/>
              <a:gd name="connsiteX21" fmla="*/ 1541417 w 4585063"/>
              <a:gd name="connsiteY21" fmla="*/ 862148 h 927462"/>
              <a:gd name="connsiteX22" fmla="*/ 1580606 w 4585063"/>
              <a:gd name="connsiteY22" fmla="*/ 888274 h 927462"/>
              <a:gd name="connsiteX23" fmla="*/ 1658983 w 4585063"/>
              <a:gd name="connsiteY23" fmla="*/ 927462 h 927462"/>
              <a:gd name="connsiteX24" fmla="*/ 1920240 w 4585063"/>
              <a:gd name="connsiteY24" fmla="*/ 914400 h 927462"/>
              <a:gd name="connsiteX25" fmla="*/ 1998617 w 4585063"/>
              <a:gd name="connsiteY25" fmla="*/ 888274 h 927462"/>
              <a:gd name="connsiteX26" fmla="*/ 2037806 w 4585063"/>
              <a:gd name="connsiteY26" fmla="*/ 875211 h 927462"/>
              <a:gd name="connsiteX27" fmla="*/ 2076994 w 4585063"/>
              <a:gd name="connsiteY27" fmla="*/ 849085 h 927462"/>
              <a:gd name="connsiteX28" fmla="*/ 2155372 w 4585063"/>
              <a:gd name="connsiteY28" fmla="*/ 822960 h 927462"/>
              <a:gd name="connsiteX29" fmla="*/ 2194560 w 4585063"/>
              <a:gd name="connsiteY29" fmla="*/ 796834 h 927462"/>
              <a:gd name="connsiteX30" fmla="*/ 2233749 w 4585063"/>
              <a:gd name="connsiteY30" fmla="*/ 783771 h 927462"/>
              <a:gd name="connsiteX31" fmla="*/ 2299063 w 4585063"/>
              <a:gd name="connsiteY31" fmla="*/ 757645 h 927462"/>
              <a:gd name="connsiteX32" fmla="*/ 2390503 w 4585063"/>
              <a:gd name="connsiteY32" fmla="*/ 731520 h 927462"/>
              <a:gd name="connsiteX33" fmla="*/ 2547257 w 4585063"/>
              <a:gd name="connsiteY33" fmla="*/ 718457 h 927462"/>
              <a:gd name="connsiteX34" fmla="*/ 2677886 w 4585063"/>
              <a:gd name="connsiteY34" fmla="*/ 731520 h 927462"/>
              <a:gd name="connsiteX35" fmla="*/ 2717074 w 4585063"/>
              <a:gd name="connsiteY35" fmla="*/ 744582 h 927462"/>
              <a:gd name="connsiteX36" fmla="*/ 2991394 w 4585063"/>
              <a:gd name="connsiteY36" fmla="*/ 757645 h 927462"/>
              <a:gd name="connsiteX37" fmla="*/ 3122023 w 4585063"/>
              <a:gd name="connsiteY37" fmla="*/ 731520 h 927462"/>
              <a:gd name="connsiteX38" fmla="*/ 3200400 w 4585063"/>
              <a:gd name="connsiteY38" fmla="*/ 679268 h 927462"/>
              <a:gd name="connsiteX39" fmla="*/ 3239589 w 4585063"/>
              <a:gd name="connsiteY39" fmla="*/ 666205 h 927462"/>
              <a:gd name="connsiteX40" fmla="*/ 3357154 w 4585063"/>
              <a:gd name="connsiteY40" fmla="*/ 587828 h 927462"/>
              <a:gd name="connsiteX41" fmla="*/ 3474720 w 4585063"/>
              <a:gd name="connsiteY41" fmla="*/ 509451 h 927462"/>
              <a:gd name="connsiteX42" fmla="*/ 3513909 w 4585063"/>
              <a:gd name="connsiteY42" fmla="*/ 483325 h 927462"/>
              <a:gd name="connsiteX43" fmla="*/ 3526972 w 4585063"/>
              <a:gd name="connsiteY43" fmla="*/ 444137 h 927462"/>
              <a:gd name="connsiteX44" fmla="*/ 3657600 w 4585063"/>
              <a:gd name="connsiteY44" fmla="*/ 378822 h 927462"/>
              <a:gd name="connsiteX45" fmla="*/ 3709852 w 4585063"/>
              <a:gd name="connsiteY45" fmla="*/ 352697 h 927462"/>
              <a:gd name="connsiteX46" fmla="*/ 3840480 w 4585063"/>
              <a:gd name="connsiteY46" fmla="*/ 326571 h 927462"/>
              <a:gd name="connsiteX47" fmla="*/ 4585063 w 4585063"/>
              <a:gd name="connsiteY47" fmla="*/ 326571 h 92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5063" h="927462">
                <a:moveTo>
                  <a:pt x="0" y="78377"/>
                </a:moveTo>
                <a:cubicBezTo>
                  <a:pt x="82731" y="74023"/>
                  <a:pt x="166108" y="76508"/>
                  <a:pt x="248194" y="65314"/>
                </a:cubicBezTo>
                <a:cubicBezTo>
                  <a:pt x="263750" y="63193"/>
                  <a:pt x="272683" y="44701"/>
                  <a:pt x="287383" y="39188"/>
                </a:cubicBezTo>
                <a:cubicBezTo>
                  <a:pt x="308172" y="31392"/>
                  <a:pt x="331277" y="31967"/>
                  <a:pt x="352697" y="26125"/>
                </a:cubicBezTo>
                <a:cubicBezTo>
                  <a:pt x="379265" y="18879"/>
                  <a:pt x="431074" y="0"/>
                  <a:pt x="431074" y="0"/>
                </a:cubicBezTo>
                <a:cubicBezTo>
                  <a:pt x="552994" y="4354"/>
                  <a:pt x="675369" y="1675"/>
                  <a:pt x="796834" y="13062"/>
                </a:cubicBezTo>
                <a:cubicBezTo>
                  <a:pt x="816222" y="14880"/>
                  <a:pt x="830612" y="33030"/>
                  <a:pt x="849086" y="39188"/>
                </a:cubicBezTo>
                <a:cubicBezTo>
                  <a:pt x="870149" y="46209"/>
                  <a:pt x="892860" y="46866"/>
                  <a:pt x="914400" y="52251"/>
                </a:cubicBezTo>
                <a:cubicBezTo>
                  <a:pt x="927758" y="55591"/>
                  <a:pt x="940526" y="60960"/>
                  <a:pt x="953589" y="65314"/>
                </a:cubicBezTo>
                <a:cubicBezTo>
                  <a:pt x="1093630" y="158677"/>
                  <a:pt x="881088" y="13279"/>
                  <a:pt x="1031966" y="130628"/>
                </a:cubicBezTo>
                <a:cubicBezTo>
                  <a:pt x="1056751" y="149905"/>
                  <a:pt x="1110343" y="182880"/>
                  <a:pt x="1110343" y="182880"/>
                </a:cubicBezTo>
                <a:lnTo>
                  <a:pt x="1162594" y="261257"/>
                </a:lnTo>
                <a:lnTo>
                  <a:pt x="1188720" y="300445"/>
                </a:lnTo>
                <a:cubicBezTo>
                  <a:pt x="1229507" y="422805"/>
                  <a:pt x="1162689" y="241826"/>
                  <a:pt x="1240972" y="378822"/>
                </a:cubicBezTo>
                <a:cubicBezTo>
                  <a:pt x="1249879" y="394410"/>
                  <a:pt x="1248875" y="413878"/>
                  <a:pt x="1254034" y="431074"/>
                </a:cubicBezTo>
                <a:cubicBezTo>
                  <a:pt x="1261947" y="457452"/>
                  <a:pt x="1273481" y="482734"/>
                  <a:pt x="1280160" y="509451"/>
                </a:cubicBezTo>
                <a:cubicBezTo>
                  <a:pt x="1284345" y="526192"/>
                  <a:pt x="1296916" y="582151"/>
                  <a:pt x="1306286" y="600891"/>
                </a:cubicBezTo>
                <a:cubicBezTo>
                  <a:pt x="1316547" y="621414"/>
                  <a:pt x="1361739" y="678525"/>
                  <a:pt x="1371600" y="692331"/>
                </a:cubicBezTo>
                <a:cubicBezTo>
                  <a:pt x="1380725" y="705106"/>
                  <a:pt x="1387296" y="719786"/>
                  <a:pt x="1397726" y="731520"/>
                </a:cubicBezTo>
                <a:cubicBezTo>
                  <a:pt x="1422272" y="759135"/>
                  <a:pt x="1455608" y="779155"/>
                  <a:pt x="1476103" y="809897"/>
                </a:cubicBezTo>
                <a:cubicBezTo>
                  <a:pt x="1484812" y="822960"/>
                  <a:pt x="1489970" y="839278"/>
                  <a:pt x="1502229" y="849085"/>
                </a:cubicBezTo>
                <a:cubicBezTo>
                  <a:pt x="1512981" y="857687"/>
                  <a:pt x="1529101" y="855990"/>
                  <a:pt x="1541417" y="862148"/>
                </a:cubicBezTo>
                <a:cubicBezTo>
                  <a:pt x="1555459" y="869169"/>
                  <a:pt x="1566564" y="881253"/>
                  <a:pt x="1580606" y="888274"/>
                </a:cubicBezTo>
                <a:cubicBezTo>
                  <a:pt x="1688779" y="942361"/>
                  <a:pt x="1546663" y="852585"/>
                  <a:pt x="1658983" y="927462"/>
                </a:cubicBezTo>
                <a:cubicBezTo>
                  <a:pt x="1746069" y="923108"/>
                  <a:pt x="1833620" y="924394"/>
                  <a:pt x="1920240" y="914400"/>
                </a:cubicBezTo>
                <a:cubicBezTo>
                  <a:pt x="1947597" y="911243"/>
                  <a:pt x="1972491" y="896983"/>
                  <a:pt x="1998617" y="888274"/>
                </a:cubicBezTo>
                <a:lnTo>
                  <a:pt x="2037806" y="875211"/>
                </a:lnTo>
                <a:cubicBezTo>
                  <a:pt x="2050869" y="866502"/>
                  <a:pt x="2062648" y="855461"/>
                  <a:pt x="2076994" y="849085"/>
                </a:cubicBezTo>
                <a:cubicBezTo>
                  <a:pt x="2102160" y="837900"/>
                  <a:pt x="2155372" y="822960"/>
                  <a:pt x="2155372" y="822960"/>
                </a:cubicBezTo>
                <a:cubicBezTo>
                  <a:pt x="2168435" y="814251"/>
                  <a:pt x="2180518" y="803855"/>
                  <a:pt x="2194560" y="796834"/>
                </a:cubicBezTo>
                <a:cubicBezTo>
                  <a:pt x="2206876" y="790676"/>
                  <a:pt x="2220856" y="788606"/>
                  <a:pt x="2233749" y="783771"/>
                </a:cubicBezTo>
                <a:cubicBezTo>
                  <a:pt x="2255704" y="775538"/>
                  <a:pt x="2277108" y="765878"/>
                  <a:pt x="2299063" y="757645"/>
                </a:cubicBezTo>
                <a:cubicBezTo>
                  <a:pt x="2320755" y="749510"/>
                  <a:pt x="2369912" y="734094"/>
                  <a:pt x="2390503" y="731520"/>
                </a:cubicBezTo>
                <a:cubicBezTo>
                  <a:pt x="2442531" y="725017"/>
                  <a:pt x="2495006" y="722811"/>
                  <a:pt x="2547257" y="718457"/>
                </a:cubicBezTo>
                <a:cubicBezTo>
                  <a:pt x="2590800" y="722811"/>
                  <a:pt x="2634635" y="724866"/>
                  <a:pt x="2677886" y="731520"/>
                </a:cubicBezTo>
                <a:cubicBezTo>
                  <a:pt x="2691495" y="733614"/>
                  <a:pt x="2703352" y="743439"/>
                  <a:pt x="2717074" y="744582"/>
                </a:cubicBezTo>
                <a:cubicBezTo>
                  <a:pt x="2808301" y="752184"/>
                  <a:pt x="2899954" y="753291"/>
                  <a:pt x="2991394" y="757645"/>
                </a:cubicBezTo>
                <a:cubicBezTo>
                  <a:pt x="3014102" y="754401"/>
                  <a:pt x="3090458" y="749056"/>
                  <a:pt x="3122023" y="731520"/>
                </a:cubicBezTo>
                <a:cubicBezTo>
                  <a:pt x="3149471" y="716271"/>
                  <a:pt x="3170612" y="689197"/>
                  <a:pt x="3200400" y="679268"/>
                </a:cubicBezTo>
                <a:cubicBezTo>
                  <a:pt x="3213463" y="674914"/>
                  <a:pt x="3227552" y="672892"/>
                  <a:pt x="3239589" y="666205"/>
                </a:cubicBezTo>
                <a:cubicBezTo>
                  <a:pt x="3239609" y="666194"/>
                  <a:pt x="3337550" y="600897"/>
                  <a:pt x="3357154" y="587828"/>
                </a:cubicBezTo>
                <a:lnTo>
                  <a:pt x="3474720" y="509451"/>
                </a:lnTo>
                <a:lnTo>
                  <a:pt x="3513909" y="483325"/>
                </a:lnTo>
                <a:cubicBezTo>
                  <a:pt x="3518263" y="470262"/>
                  <a:pt x="3517236" y="453873"/>
                  <a:pt x="3526972" y="444137"/>
                </a:cubicBezTo>
                <a:cubicBezTo>
                  <a:pt x="3599450" y="371659"/>
                  <a:pt x="3586801" y="405371"/>
                  <a:pt x="3657600" y="378822"/>
                </a:cubicBezTo>
                <a:cubicBezTo>
                  <a:pt x="3675833" y="371985"/>
                  <a:pt x="3691953" y="360368"/>
                  <a:pt x="3709852" y="352697"/>
                </a:cubicBezTo>
                <a:cubicBezTo>
                  <a:pt x="3747999" y="336348"/>
                  <a:pt x="3803052" y="327156"/>
                  <a:pt x="3840480" y="326571"/>
                </a:cubicBezTo>
                <a:cubicBezTo>
                  <a:pt x="4088644" y="322693"/>
                  <a:pt x="4336869" y="326571"/>
                  <a:pt x="4585063" y="3265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7C2B9A4C-8232-4CFF-BDFF-A8049069859F}"/>
              </a:ext>
            </a:extLst>
          </p:cNvPr>
          <p:cNvSpPr/>
          <p:nvPr/>
        </p:nvSpPr>
        <p:spPr>
          <a:xfrm>
            <a:off x="2474042" y="3057146"/>
            <a:ext cx="4519749" cy="2717175"/>
          </a:xfrm>
          <a:custGeom>
            <a:avLst/>
            <a:gdLst>
              <a:gd name="connsiteX0" fmla="*/ 0 w 4519749"/>
              <a:gd name="connsiteY0" fmla="*/ 0 h 2717175"/>
              <a:gd name="connsiteX1" fmla="*/ 13063 w 4519749"/>
              <a:gd name="connsiteY1" fmla="*/ 65315 h 2717175"/>
              <a:gd name="connsiteX2" fmla="*/ 26126 w 4519749"/>
              <a:gd name="connsiteY2" fmla="*/ 104503 h 2717175"/>
              <a:gd name="connsiteX3" fmla="*/ 52251 w 4519749"/>
              <a:gd name="connsiteY3" fmla="*/ 300446 h 2717175"/>
              <a:gd name="connsiteX4" fmla="*/ 65314 w 4519749"/>
              <a:gd name="connsiteY4" fmla="*/ 457200 h 2717175"/>
              <a:gd name="connsiteX5" fmla="*/ 78377 w 4519749"/>
              <a:gd name="connsiteY5" fmla="*/ 496389 h 2717175"/>
              <a:gd name="connsiteX6" fmla="*/ 143691 w 4519749"/>
              <a:gd name="connsiteY6" fmla="*/ 535578 h 2717175"/>
              <a:gd name="connsiteX7" fmla="*/ 182880 w 4519749"/>
              <a:gd name="connsiteY7" fmla="*/ 548640 h 2717175"/>
              <a:gd name="connsiteX8" fmla="*/ 235131 w 4519749"/>
              <a:gd name="connsiteY8" fmla="*/ 587829 h 2717175"/>
              <a:gd name="connsiteX9" fmla="*/ 313509 w 4519749"/>
              <a:gd name="connsiteY9" fmla="*/ 613955 h 2717175"/>
              <a:gd name="connsiteX10" fmla="*/ 1031966 w 4519749"/>
              <a:gd name="connsiteY10" fmla="*/ 640080 h 2717175"/>
              <a:gd name="connsiteX11" fmla="*/ 1201783 w 4519749"/>
              <a:gd name="connsiteY11" fmla="*/ 666206 h 2717175"/>
              <a:gd name="connsiteX12" fmla="*/ 1240971 w 4519749"/>
              <a:gd name="connsiteY12" fmla="*/ 679269 h 2717175"/>
              <a:gd name="connsiteX13" fmla="*/ 1280160 w 4519749"/>
              <a:gd name="connsiteY13" fmla="*/ 718458 h 2717175"/>
              <a:gd name="connsiteX14" fmla="*/ 1306286 w 4519749"/>
              <a:gd name="connsiteY14" fmla="*/ 757646 h 2717175"/>
              <a:gd name="connsiteX15" fmla="*/ 1345474 w 4519749"/>
              <a:gd name="connsiteY15" fmla="*/ 783772 h 2717175"/>
              <a:gd name="connsiteX16" fmla="*/ 1371600 w 4519749"/>
              <a:gd name="connsiteY16" fmla="*/ 888275 h 2717175"/>
              <a:gd name="connsiteX17" fmla="*/ 1384663 w 4519749"/>
              <a:gd name="connsiteY17" fmla="*/ 927463 h 2717175"/>
              <a:gd name="connsiteX18" fmla="*/ 1410789 w 4519749"/>
              <a:gd name="connsiteY18" fmla="*/ 1031966 h 2717175"/>
              <a:gd name="connsiteX19" fmla="*/ 1436914 w 4519749"/>
              <a:gd name="connsiteY19" fmla="*/ 1201783 h 2717175"/>
              <a:gd name="connsiteX20" fmla="*/ 1449977 w 4519749"/>
              <a:gd name="connsiteY20" fmla="*/ 1358538 h 2717175"/>
              <a:gd name="connsiteX21" fmla="*/ 1463040 w 4519749"/>
              <a:gd name="connsiteY21" fmla="*/ 1397726 h 2717175"/>
              <a:gd name="connsiteX22" fmla="*/ 1476103 w 4519749"/>
              <a:gd name="connsiteY22" fmla="*/ 1449978 h 2717175"/>
              <a:gd name="connsiteX23" fmla="*/ 1502229 w 4519749"/>
              <a:gd name="connsiteY23" fmla="*/ 1528355 h 2717175"/>
              <a:gd name="connsiteX24" fmla="*/ 1515291 w 4519749"/>
              <a:gd name="connsiteY24" fmla="*/ 1567543 h 2717175"/>
              <a:gd name="connsiteX25" fmla="*/ 1567543 w 4519749"/>
              <a:gd name="connsiteY25" fmla="*/ 1645920 h 2717175"/>
              <a:gd name="connsiteX26" fmla="*/ 1580606 w 4519749"/>
              <a:gd name="connsiteY26" fmla="*/ 1685109 h 2717175"/>
              <a:gd name="connsiteX27" fmla="*/ 1658983 w 4519749"/>
              <a:gd name="connsiteY27" fmla="*/ 1763486 h 2717175"/>
              <a:gd name="connsiteX28" fmla="*/ 1750423 w 4519749"/>
              <a:gd name="connsiteY28" fmla="*/ 1854926 h 2717175"/>
              <a:gd name="connsiteX29" fmla="*/ 1854926 w 4519749"/>
              <a:gd name="connsiteY29" fmla="*/ 1894115 h 2717175"/>
              <a:gd name="connsiteX30" fmla="*/ 1946366 w 4519749"/>
              <a:gd name="connsiteY30" fmla="*/ 1920240 h 2717175"/>
              <a:gd name="connsiteX31" fmla="*/ 2103120 w 4519749"/>
              <a:gd name="connsiteY31" fmla="*/ 1933303 h 2717175"/>
              <a:gd name="connsiteX32" fmla="*/ 2142309 w 4519749"/>
              <a:gd name="connsiteY32" fmla="*/ 1946366 h 2717175"/>
              <a:gd name="connsiteX33" fmla="*/ 2508069 w 4519749"/>
              <a:gd name="connsiteY33" fmla="*/ 1946366 h 2717175"/>
              <a:gd name="connsiteX34" fmla="*/ 2547257 w 4519749"/>
              <a:gd name="connsiteY34" fmla="*/ 1933303 h 2717175"/>
              <a:gd name="connsiteX35" fmla="*/ 2677886 w 4519749"/>
              <a:gd name="connsiteY35" fmla="*/ 1907178 h 2717175"/>
              <a:gd name="connsiteX36" fmla="*/ 2769326 w 4519749"/>
              <a:gd name="connsiteY36" fmla="*/ 1854926 h 2717175"/>
              <a:gd name="connsiteX37" fmla="*/ 2965269 w 4519749"/>
              <a:gd name="connsiteY37" fmla="*/ 1828800 h 2717175"/>
              <a:gd name="connsiteX38" fmla="*/ 3017520 w 4519749"/>
              <a:gd name="connsiteY38" fmla="*/ 1802675 h 2717175"/>
              <a:gd name="connsiteX39" fmla="*/ 3108960 w 4519749"/>
              <a:gd name="connsiteY39" fmla="*/ 1789612 h 2717175"/>
              <a:gd name="connsiteX40" fmla="*/ 3592286 w 4519749"/>
              <a:gd name="connsiteY40" fmla="*/ 1802675 h 2717175"/>
              <a:gd name="connsiteX41" fmla="*/ 3709851 w 4519749"/>
              <a:gd name="connsiteY41" fmla="*/ 1867989 h 2717175"/>
              <a:gd name="connsiteX42" fmla="*/ 3749040 w 4519749"/>
              <a:gd name="connsiteY42" fmla="*/ 1894115 h 2717175"/>
              <a:gd name="connsiteX43" fmla="*/ 3866606 w 4519749"/>
              <a:gd name="connsiteY43" fmla="*/ 1998618 h 2717175"/>
              <a:gd name="connsiteX44" fmla="*/ 3879669 w 4519749"/>
              <a:gd name="connsiteY44" fmla="*/ 2037806 h 2717175"/>
              <a:gd name="connsiteX45" fmla="*/ 3905794 w 4519749"/>
              <a:gd name="connsiteY45" fmla="*/ 2194560 h 2717175"/>
              <a:gd name="connsiteX46" fmla="*/ 3931920 w 4519749"/>
              <a:gd name="connsiteY46" fmla="*/ 2272938 h 2717175"/>
              <a:gd name="connsiteX47" fmla="*/ 3971109 w 4519749"/>
              <a:gd name="connsiteY47" fmla="*/ 2416629 h 2717175"/>
              <a:gd name="connsiteX48" fmla="*/ 3984171 w 4519749"/>
              <a:gd name="connsiteY48" fmla="*/ 2455818 h 2717175"/>
              <a:gd name="connsiteX49" fmla="*/ 4075611 w 4519749"/>
              <a:gd name="connsiteY49" fmla="*/ 2573383 h 2717175"/>
              <a:gd name="connsiteX50" fmla="*/ 4193177 w 4519749"/>
              <a:gd name="connsiteY50" fmla="*/ 2625635 h 2717175"/>
              <a:gd name="connsiteX51" fmla="*/ 4232366 w 4519749"/>
              <a:gd name="connsiteY51" fmla="*/ 2651760 h 2717175"/>
              <a:gd name="connsiteX52" fmla="*/ 4284617 w 4519749"/>
              <a:gd name="connsiteY52" fmla="*/ 2664823 h 2717175"/>
              <a:gd name="connsiteX53" fmla="*/ 4441371 w 4519749"/>
              <a:gd name="connsiteY53" fmla="*/ 2704012 h 2717175"/>
              <a:gd name="connsiteX54" fmla="*/ 4519749 w 4519749"/>
              <a:gd name="connsiteY54" fmla="*/ 2717075 h 271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519749" h="2717175">
                <a:moveTo>
                  <a:pt x="0" y="0"/>
                </a:moveTo>
                <a:cubicBezTo>
                  <a:pt x="4354" y="21772"/>
                  <a:pt x="7678" y="43775"/>
                  <a:pt x="13063" y="65315"/>
                </a:cubicBezTo>
                <a:cubicBezTo>
                  <a:pt x="16403" y="78673"/>
                  <a:pt x="24179" y="90872"/>
                  <a:pt x="26126" y="104503"/>
                </a:cubicBezTo>
                <a:cubicBezTo>
                  <a:pt x="60401" y="344425"/>
                  <a:pt x="20214" y="172289"/>
                  <a:pt x="52251" y="300446"/>
                </a:cubicBezTo>
                <a:cubicBezTo>
                  <a:pt x="56605" y="352697"/>
                  <a:pt x="58384" y="405227"/>
                  <a:pt x="65314" y="457200"/>
                </a:cubicBezTo>
                <a:cubicBezTo>
                  <a:pt x="67134" y="470849"/>
                  <a:pt x="68640" y="486652"/>
                  <a:pt x="78377" y="496389"/>
                </a:cubicBezTo>
                <a:cubicBezTo>
                  <a:pt x="96330" y="514342"/>
                  <a:pt x="120982" y="524224"/>
                  <a:pt x="143691" y="535578"/>
                </a:cubicBezTo>
                <a:cubicBezTo>
                  <a:pt x="156007" y="541736"/>
                  <a:pt x="169817" y="544286"/>
                  <a:pt x="182880" y="548640"/>
                </a:cubicBezTo>
                <a:cubicBezTo>
                  <a:pt x="200297" y="561703"/>
                  <a:pt x="215658" y="578092"/>
                  <a:pt x="235131" y="587829"/>
                </a:cubicBezTo>
                <a:cubicBezTo>
                  <a:pt x="259763" y="600145"/>
                  <a:pt x="287383" y="605246"/>
                  <a:pt x="313509" y="613955"/>
                </a:cubicBezTo>
                <a:cubicBezTo>
                  <a:pt x="567544" y="698634"/>
                  <a:pt x="338855" y="626752"/>
                  <a:pt x="1031966" y="640080"/>
                </a:cubicBezTo>
                <a:cubicBezTo>
                  <a:pt x="1061134" y="644247"/>
                  <a:pt x="1169159" y="658956"/>
                  <a:pt x="1201783" y="666206"/>
                </a:cubicBezTo>
                <a:cubicBezTo>
                  <a:pt x="1215224" y="669193"/>
                  <a:pt x="1227908" y="674915"/>
                  <a:pt x="1240971" y="679269"/>
                </a:cubicBezTo>
                <a:cubicBezTo>
                  <a:pt x="1254034" y="692332"/>
                  <a:pt x="1268333" y="704266"/>
                  <a:pt x="1280160" y="718458"/>
                </a:cubicBezTo>
                <a:cubicBezTo>
                  <a:pt x="1290211" y="730519"/>
                  <a:pt x="1295185" y="746545"/>
                  <a:pt x="1306286" y="757646"/>
                </a:cubicBezTo>
                <a:cubicBezTo>
                  <a:pt x="1317387" y="768747"/>
                  <a:pt x="1332411" y="775063"/>
                  <a:pt x="1345474" y="783772"/>
                </a:cubicBezTo>
                <a:cubicBezTo>
                  <a:pt x="1354183" y="818606"/>
                  <a:pt x="1360245" y="854211"/>
                  <a:pt x="1371600" y="888275"/>
                </a:cubicBezTo>
                <a:cubicBezTo>
                  <a:pt x="1375954" y="901338"/>
                  <a:pt x="1381323" y="914105"/>
                  <a:pt x="1384663" y="927463"/>
                </a:cubicBezTo>
                <a:lnTo>
                  <a:pt x="1410789" y="1031966"/>
                </a:lnTo>
                <a:cubicBezTo>
                  <a:pt x="1418583" y="1078733"/>
                  <a:pt x="1432113" y="1156175"/>
                  <a:pt x="1436914" y="1201783"/>
                </a:cubicBezTo>
                <a:cubicBezTo>
                  <a:pt x="1442403" y="1253928"/>
                  <a:pt x="1443047" y="1306565"/>
                  <a:pt x="1449977" y="1358538"/>
                </a:cubicBezTo>
                <a:cubicBezTo>
                  <a:pt x="1451797" y="1372187"/>
                  <a:pt x="1459257" y="1384487"/>
                  <a:pt x="1463040" y="1397726"/>
                </a:cubicBezTo>
                <a:cubicBezTo>
                  <a:pt x="1467972" y="1414989"/>
                  <a:pt x="1470944" y="1432782"/>
                  <a:pt x="1476103" y="1449978"/>
                </a:cubicBezTo>
                <a:cubicBezTo>
                  <a:pt x="1484016" y="1476355"/>
                  <a:pt x="1493521" y="1502229"/>
                  <a:pt x="1502229" y="1528355"/>
                </a:cubicBezTo>
                <a:cubicBezTo>
                  <a:pt x="1506583" y="1541418"/>
                  <a:pt x="1507653" y="1556086"/>
                  <a:pt x="1515291" y="1567543"/>
                </a:cubicBezTo>
                <a:lnTo>
                  <a:pt x="1567543" y="1645920"/>
                </a:lnTo>
                <a:cubicBezTo>
                  <a:pt x="1571897" y="1658983"/>
                  <a:pt x="1572152" y="1674240"/>
                  <a:pt x="1580606" y="1685109"/>
                </a:cubicBezTo>
                <a:cubicBezTo>
                  <a:pt x="1603289" y="1714273"/>
                  <a:pt x="1658983" y="1763486"/>
                  <a:pt x="1658983" y="1763486"/>
                </a:cubicBezTo>
                <a:cubicBezTo>
                  <a:pt x="1681975" y="1832463"/>
                  <a:pt x="1660589" y="1795036"/>
                  <a:pt x="1750423" y="1854926"/>
                </a:cubicBezTo>
                <a:cubicBezTo>
                  <a:pt x="1814935" y="1897934"/>
                  <a:pt x="1764528" y="1871515"/>
                  <a:pt x="1854926" y="1894115"/>
                </a:cubicBezTo>
                <a:cubicBezTo>
                  <a:pt x="1898316" y="1904963"/>
                  <a:pt x="1897485" y="1914130"/>
                  <a:pt x="1946366" y="1920240"/>
                </a:cubicBezTo>
                <a:cubicBezTo>
                  <a:pt x="1998394" y="1926743"/>
                  <a:pt x="2050869" y="1928949"/>
                  <a:pt x="2103120" y="1933303"/>
                </a:cubicBezTo>
                <a:cubicBezTo>
                  <a:pt x="2116183" y="1937657"/>
                  <a:pt x="2128951" y="1943026"/>
                  <a:pt x="2142309" y="1946366"/>
                </a:cubicBezTo>
                <a:cubicBezTo>
                  <a:pt x="2278046" y="1980301"/>
                  <a:pt x="2311290" y="1954922"/>
                  <a:pt x="2508069" y="1946366"/>
                </a:cubicBezTo>
                <a:cubicBezTo>
                  <a:pt x="2521132" y="1942012"/>
                  <a:pt x="2533755" y="1936003"/>
                  <a:pt x="2547257" y="1933303"/>
                </a:cubicBezTo>
                <a:cubicBezTo>
                  <a:pt x="2697369" y="1903280"/>
                  <a:pt x="2589344" y="1936690"/>
                  <a:pt x="2677886" y="1907178"/>
                </a:cubicBezTo>
                <a:cubicBezTo>
                  <a:pt x="2710372" y="1885520"/>
                  <a:pt x="2731442" y="1869133"/>
                  <a:pt x="2769326" y="1854926"/>
                </a:cubicBezTo>
                <a:cubicBezTo>
                  <a:pt x="2824716" y="1834154"/>
                  <a:pt x="2920283" y="1832890"/>
                  <a:pt x="2965269" y="1828800"/>
                </a:cubicBezTo>
                <a:cubicBezTo>
                  <a:pt x="2982686" y="1820092"/>
                  <a:pt x="2998733" y="1807799"/>
                  <a:pt x="3017520" y="1802675"/>
                </a:cubicBezTo>
                <a:cubicBezTo>
                  <a:pt x="3047225" y="1794574"/>
                  <a:pt x="3078171" y="1789612"/>
                  <a:pt x="3108960" y="1789612"/>
                </a:cubicBezTo>
                <a:cubicBezTo>
                  <a:pt x="3270127" y="1789612"/>
                  <a:pt x="3431177" y="1798321"/>
                  <a:pt x="3592286" y="1802675"/>
                </a:cubicBezTo>
                <a:cubicBezTo>
                  <a:pt x="3661262" y="1825667"/>
                  <a:pt x="3620018" y="1808100"/>
                  <a:pt x="3709851" y="1867989"/>
                </a:cubicBezTo>
                <a:cubicBezTo>
                  <a:pt x="3722914" y="1876698"/>
                  <a:pt x="3737939" y="1883014"/>
                  <a:pt x="3749040" y="1894115"/>
                </a:cubicBezTo>
                <a:cubicBezTo>
                  <a:pt x="3838518" y="1983593"/>
                  <a:pt x="3796675" y="1951997"/>
                  <a:pt x="3866606" y="1998618"/>
                </a:cubicBezTo>
                <a:cubicBezTo>
                  <a:pt x="3870960" y="2011681"/>
                  <a:pt x="3876969" y="2024304"/>
                  <a:pt x="3879669" y="2037806"/>
                </a:cubicBezTo>
                <a:cubicBezTo>
                  <a:pt x="3890058" y="2089749"/>
                  <a:pt x="3889043" y="2144306"/>
                  <a:pt x="3905794" y="2194560"/>
                </a:cubicBezTo>
                <a:cubicBezTo>
                  <a:pt x="3914503" y="2220686"/>
                  <a:pt x="3926519" y="2245934"/>
                  <a:pt x="3931920" y="2272938"/>
                </a:cubicBezTo>
                <a:cubicBezTo>
                  <a:pt x="3950385" y="2365262"/>
                  <a:pt x="3937960" y="2317181"/>
                  <a:pt x="3971109" y="2416629"/>
                </a:cubicBezTo>
                <a:cubicBezTo>
                  <a:pt x="3975463" y="2429692"/>
                  <a:pt x="3976533" y="2444361"/>
                  <a:pt x="3984171" y="2455818"/>
                </a:cubicBezTo>
                <a:cubicBezTo>
                  <a:pt x="4020583" y="2510435"/>
                  <a:pt x="4029569" y="2535014"/>
                  <a:pt x="4075611" y="2573383"/>
                </a:cubicBezTo>
                <a:cubicBezTo>
                  <a:pt x="4181943" y="2661993"/>
                  <a:pt x="4022324" y="2511737"/>
                  <a:pt x="4193177" y="2625635"/>
                </a:cubicBezTo>
                <a:cubicBezTo>
                  <a:pt x="4206240" y="2634343"/>
                  <a:pt x="4217936" y="2645576"/>
                  <a:pt x="4232366" y="2651760"/>
                </a:cubicBezTo>
                <a:cubicBezTo>
                  <a:pt x="4248867" y="2658832"/>
                  <a:pt x="4267421" y="2659664"/>
                  <a:pt x="4284617" y="2664823"/>
                </a:cubicBezTo>
                <a:cubicBezTo>
                  <a:pt x="4459198" y="2717198"/>
                  <a:pt x="4267470" y="2669232"/>
                  <a:pt x="4441371" y="2704012"/>
                </a:cubicBezTo>
                <a:cubicBezTo>
                  <a:pt x="4517246" y="2719187"/>
                  <a:pt x="4468309" y="2717075"/>
                  <a:pt x="4519749" y="27170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6" descr="Imagen que contiene vuelo&#10;&#10;Descripción generada automáticamente">
            <a:extLst>
              <a:ext uri="{FF2B5EF4-FFF2-40B4-BE49-F238E27FC236}">
                <a16:creationId xmlns:a16="http://schemas.microsoft.com/office/drawing/2014/main" id="{822EB6AC-7929-4D75-8849-95E714960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48" b="67591" l="10578" r="86312">
                        <a14:foregroundMark x1="42615" y1="52769" x2="42615" y2="52769"/>
                        <a14:foregroundMark x1="21077" y1="53923" x2="21077" y2="53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" t="33905" r="4222" b="28666"/>
          <a:stretch/>
        </p:blipFill>
        <p:spPr>
          <a:xfrm>
            <a:off x="5241896" y="3309006"/>
            <a:ext cx="3105700" cy="122790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318FBA3-8F45-43C1-AA8C-5074716A0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52" y="4774913"/>
            <a:ext cx="1647213" cy="927463"/>
          </a:xfrm>
          <a:prstGeom prst="rect">
            <a:avLst/>
          </a:prstGeom>
        </p:spPr>
      </p:pic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FB49194-CF61-4E6D-B10B-712EFF6A0528}"/>
              </a:ext>
            </a:extLst>
          </p:cNvPr>
          <p:cNvSpPr/>
          <p:nvPr/>
        </p:nvSpPr>
        <p:spPr>
          <a:xfrm>
            <a:off x="5400122" y="1215284"/>
            <a:ext cx="1136540" cy="1227908"/>
          </a:xfrm>
          <a:custGeom>
            <a:avLst/>
            <a:gdLst>
              <a:gd name="connsiteX0" fmla="*/ 0 w 1136540"/>
              <a:gd name="connsiteY0" fmla="*/ 1227908 h 1227908"/>
              <a:gd name="connsiteX1" fmla="*/ 65314 w 1136540"/>
              <a:gd name="connsiteY1" fmla="*/ 1175657 h 1227908"/>
              <a:gd name="connsiteX2" fmla="*/ 104503 w 1136540"/>
              <a:gd name="connsiteY2" fmla="*/ 1162594 h 1227908"/>
              <a:gd name="connsiteX3" fmla="*/ 222069 w 1136540"/>
              <a:gd name="connsiteY3" fmla="*/ 1123405 h 1227908"/>
              <a:gd name="connsiteX4" fmla="*/ 300446 w 1136540"/>
              <a:gd name="connsiteY4" fmla="*/ 1071154 h 1227908"/>
              <a:gd name="connsiteX5" fmla="*/ 339634 w 1136540"/>
              <a:gd name="connsiteY5" fmla="*/ 1005840 h 1227908"/>
              <a:gd name="connsiteX6" fmla="*/ 365760 w 1136540"/>
              <a:gd name="connsiteY6" fmla="*/ 901337 h 1227908"/>
              <a:gd name="connsiteX7" fmla="*/ 378823 w 1136540"/>
              <a:gd name="connsiteY7" fmla="*/ 561702 h 1227908"/>
              <a:gd name="connsiteX8" fmla="*/ 418011 w 1136540"/>
              <a:gd name="connsiteY8" fmla="*/ 522514 h 1227908"/>
              <a:gd name="connsiteX9" fmla="*/ 509451 w 1136540"/>
              <a:gd name="connsiteY9" fmla="*/ 431074 h 1227908"/>
              <a:gd name="connsiteX10" fmla="*/ 535577 w 1136540"/>
              <a:gd name="connsiteY10" fmla="*/ 391885 h 1227908"/>
              <a:gd name="connsiteX11" fmla="*/ 587829 w 1136540"/>
              <a:gd name="connsiteY11" fmla="*/ 378822 h 1227908"/>
              <a:gd name="connsiteX12" fmla="*/ 627017 w 1136540"/>
              <a:gd name="connsiteY12" fmla="*/ 365760 h 1227908"/>
              <a:gd name="connsiteX13" fmla="*/ 666206 w 1136540"/>
              <a:gd name="connsiteY13" fmla="*/ 339634 h 1227908"/>
              <a:gd name="connsiteX14" fmla="*/ 770709 w 1136540"/>
              <a:gd name="connsiteY14" fmla="*/ 313508 h 1227908"/>
              <a:gd name="connsiteX15" fmla="*/ 875211 w 1136540"/>
              <a:gd name="connsiteY15" fmla="*/ 222068 h 1227908"/>
              <a:gd name="connsiteX16" fmla="*/ 953589 w 1136540"/>
              <a:gd name="connsiteY16" fmla="*/ 156754 h 1227908"/>
              <a:gd name="connsiteX17" fmla="*/ 966651 w 1136540"/>
              <a:gd name="connsiteY17" fmla="*/ 117565 h 1227908"/>
              <a:gd name="connsiteX18" fmla="*/ 1084217 w 1136540"/>
              <a:gd name="connsiteY18" fmla="*/ 26125 h 1227908"/>
              <a:gd name="connsiteX19" fmla="*/ 1136469 w 1136540"/>
              <a:gd name="connsiteY19" fmla="*/ 0 h 122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36540" h="1227908">
                <a:moveTo>
                  <a:pt x="0" y="1227908"/>
                </a:moveTo>
                <a:cubicBezTo>
                  <a:pt x="21771" y="1210491"/>
                  <a:pt x="41671" y="1190434"/>
                  <a:pt x="65314" y="1175657"/>
                </a:cubicBezTo>
                <a:cubicBezTo>
                  <a:pt x="76991" y="1168359"/>
                  <a:pt x="91847" y="1168018"/>
                  <a:pt x="104503" y="1162594"/>
                </a:cubicBezTo>
                <a:cubicBezTo>
                  <a:pt x="199148" y="1122031"/>
                  <a:pt x="111965" y="1145426"/>
                  <a:pt x="222069" y="1123405"/>
                </a:cubicBezTo>
                <a:cubicBezTo>
                  <a:pt x="248195" y="1105988"/>
                  <a:pt x="284291" y="1098079"/>
                  <a:pt x="300446" y="1071154"/>
                </a:cubicBezTo>
                <a:cubicBezTo>
                  <a:pt x="313509" y="1049383"/>
                  <a:pt x="328280" y="1028549"/>
                  <a:pt x="339634" y="1005840"/>
                </a:cubicBezTo>
                <a:cubicBezTo>
                  <a:pt x="353023" y="979061"/>
                  <a:pt x="360791" y="926180"/>
                  <a:pt x="365760" y="901337"/>
                </a:cubicBezTo>
                <a:cubicBezTo>
                  <a:pt x="370114" y="788125"/>
                  <a:pt x="363343" y="673935"/>
                  <a:pt x="378823" y="561702"/>
                </a:cubicBezTo>
                <a:cubicBezTo>
                  <a:pt x="381347" y="543402"/>
                  <a:pt x="406669" y="537096"/>
                  <a:pt x="418011" y="522514"/>
                </a:cubicBezTo>
                <a:cubicBezTo>
                  <a:pt x="491376" y="428189"/>
                  <a:pt x="434566" y="456036"/>
                  <a:pt x="509451" y="431074"/>
                </a:cubicBezTo>
                <a:cubicBezTo>
                  <a:pt x="518160" y="418011"/>
                  <a:pt x="522514" y="400594"/>
                  <a:pt x="535577" y="391885"/>
                </a:cubicBezTo>
                <a:cubicBezTo>
                  <a:pt x="550515" y="381926"/>
                  <a:pt x="570566" y="383754"/>
                  <a:pt x="587829" y="378822"/>
                </a:cubicBezTo>
                <a:cubicBezTo>
                  <a:pt x="601068" y="375039"/>
                  <a:pt x="613954" y="370114"/>
                  <a:pt x="627017" y="365760"/>
                </a:cubicBezTo>
                <a:cubicBezTo>
                  <a:pt x="640080" y="357051"/>
                  <a:pt x="652164" y="346655"/>
                  <a:pt x="666206" y="339634"/>
                </a:cubicBezTo>
                <a:cubicBezTo>
                  <a:pt x="692986" y="326244"/>
                  <a:pt x="745865" y="318477"/>
                  <a:pt x="770709" y="313508"/>
                </a:cubicBezTo>
                <a:cubicBezTo>
                  <a:pt x="844724" y="202483"/>
                  <a:pt x="722823" y="374452"/>
                  <a:pt x="875211" y="222068"/>
                </a:cubicBezTo>
                <a:cubicBezTo>
                  <a:pt x="925502" y="171779"/>
                  <a:pt x="899029" y="193127"/>
                  <a:pt x="953589" y="156754"/>
                </a:cubicBezTo>
                <a:cubicBezTo>
                  <a:pt x="957943" y="143691"/>
                  <a:pt x="959013" y="129022"/>
                  <a:pt x="966651" y="117565"/>
                </a:cubicBezTo>
                <a:cubicBezTo>
                  <a:pt x="985099" y="89893"/>
                  <a:pt x="1063460" y="31314"/>
                  <a:pt x="1084217" y="26125"/>
                </a:cubicBezTo>
                <a:cubicBezTo>
                  <a:pt x="1140693" y="12006"/>
                  <a:pt x="1136469" y="31015"/>
                  <a:pt x="113646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 descr="Imagen que contiene animal, parado, pequeño, frente&#10;&#10;Descripción generada automáticamente">
            <a:extLst>
              <a:ext uri="{FF2B5EF4-FFF2-40B4-BE49-F238E27FC236}">
                <a16:creationId xmlns:a16="http://schemas.microsoft.com/office/drawing/2014/main" id="{3F46FAB3-E69D-4D34-8195-4FB24C508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28" b="91737" l="2927" r="95244">
                        <a14:foregroundMark x1="49512" y1="6467" x2="49512" y2="6467"/>
                        <a14:foregroundMark x1="36098" y1="91976" x2="36098" y2="91976"/>
                        <a14:foregroundMark x1="90854" y1="51018" x2="90854" y2="51018"/>
                        <a14:foregroundMark x1="95244" y1="52934" x2="95244" y2="52934"/>
                        <a14:foregroundMark x1="7439" y1="35090" x2="7439" y2="35090"/>
                        <a14:foregroundMark x1="2927" y1="38683" x2="2927" y2="3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2" y="4536914"/>
            <a:ext cx="1211250" cy="1233407"/>
          </a:xfrm>
          <a:prstGeom prst="rect">
            <a:avLst/>
          </a:prstGeom>
        </p:spPr>
      </p:pic>
      <p:pic>
        <p:nvPicPr>
          <p:cNvPr id="13" name="Imagen 12" descr="Imagen que contiene animal, parado, pequeño, frente&#10;&#10;Descripción generada automáticamente">
            <a:extLst>
              <a:ext uri="{FF2B5EF4-FFF2-40B4-BE49-F238E27FC236}">
                <a16:creationId xmlns:a16="http://schemas.microsoft.com/office/drawing/2014/main" id="{AC0FC404-87AB-4623-8C03-36B637692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28" b="91737" l="2927" r="95244">
                        <a14:foregroundMark x1="49512" y1="6467" x2="49512" y2="6467"/>
                        <a14:foregroundMark x1="36098" y1="91976" x2="36098" y2="91976"/>
                        <a14:foregroundMark x1="90854" y1="51018" x2="90854" y2="51018"/>
                        <a14:foregroundMark x1="95244" y1="52934" x2="95244" y2="52934"/>
                        <a14:foregroundMark x1="7439" y1="35090" x2="7439" y2="35090"/>
                        <a14:foregroundMark x1="2927" y1="38683" x2="2927" y2="3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6" y="2884739"/>
            <a:ext cx="1109368" cy="1129661"/>
          </a:xfrm>
          <a:prstGeom prst="rect">
            <a:avLst/>
          </a:prstGeom>
        </p:spPr>
      </p:pic>
      <p:pic>
        <p:nvPicPr>
          <p:cNvPr id="16" name="Imagen 15" descr="Imagen que contiene vuelo&#10;&#10;Descripción generada automáticamente">
            <a:extLst>
              <a:ext uri="{FF2B5EF4-FFF2-40B4-BE49-F238E27FC236}">
                <a16:creationId xmlns:a16="http://schemas.microsoft.com/office/drawing/2014/main" id="{C7A5FDD5-BC10-4690-9E11-3D0408618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48" b="67591" l="10578" r="86312">
                        <a14:foregroundMark x1="42615" y1="52769" x2="42615" y2="52769"/>
                        <a14:foregroundMark x1="21077" y1="53923" x2="21077" y2="53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" t="33905" r="4222" b="28666"/>
          <a:stretch/>
        </p:blipFill>
        <p:spPr>
          <a:xfrm>
            <a:off x="1850872" y="1372040"/>
            <a:ext cx="3105700" cy="1227908"/>
          </a:xfrm>
          <a:prstGeom prst="rect">
            <a:avLst/>
          </a:prstGeom>
        </p:spPr>
      </p:pic>
      <p:pic>
        <p:nvPicPr>
          <p:cNvPr id="14" name="Imagen 13" descr="Imagen que contiene animal, parado, pequeño, frente&#10;&#10;Descripción generada automáticamente">
            <a:extLst>
              <a:ext uri="{FF2B5EF4-FFF2-40B4-BE49-F238E27FC236}">
                <a16:creationId xmlns:a16="http://schemas.microsoft.com/office/drawing/2014/main" id="{289DD408-542C-40E6-BD8A-4B2B2327F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28" b="91737" l="2927" r="95244">
                        <a14:foregroundMark x1="49512" y1="6467" x2="49512" y2="6467"/>
                        <a14:foregroundMark x1="36098" y1="91976" x2="36098" y2="91976"/>
                        <a14:foregroundMark x1="90854" y1="51018" x2="90854" y2="51018"/>
                        <a14:foregroundMark x1="95244" y1="52934" x2="95244" y2="52934"/>
                        <a14:foregroundMark x1="7439" y1="35090" x2="7439" y2="35090"/>
                        <a14:foregroundMark x1="2927" y1="38683" x2="2927" y2="3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42" y="972354"/>
            <a:ext cx="1136540" cy="115733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7A57298-7C88-4C18-9E55-DADCE1294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3480307" y="4193614"/>
            <a:ext cx="396780" cy="484243"/>
          </a:xfrm>
          <a:custGeom>
            <a:avLst/>
            <a:gdLst>
              <a:gd name="connsiteX0" fmla="*/ 1170 w 199031"/>
              <a:gd name="connsiteY0" fmla="*/ 212 h 281206"/>
              <a:gd name="connsiteX1" fmla="*/ 200201 w 199031"/>
              <a:gd name="connsiteY1" fmla="*/ 212 h 281206"/>
              <a:gd name="connsiteX2" fmla="*/ 200201 w 199031"/>
              <a:gd name="connsiteY2" fmla="*/ 281418 h 281206"/>
              <a:gd name="connsiteX3" fmla="*/ 1170 w 199031"/>
              <a:gd name="connsiteY3" fmla="*/ 281418 h 28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31" h="281206">
                <a:moveTo>
                  <a:pt x="1170" y="212"/>
                </a:moveTo>
                <a:lnTo>
                  <a:pt x="200201" y="212"/>
                </a:lnTo>
                <a:lnTo>
                  <a:pt x="200201" y="281418"/>
                </a:lnTo>
                <a:lnTo>
                  <a:pt x="1170" y="281418"/>
                </a:lnTo>
                <a:close/>
              </a:path>
            </a:pathLst>
          </a:cu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DFF202E-87A7-4C23-BC12-86F653DAD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5182962" y="2049930"/>
            <a:ext cx="396780" cy="484243"/>
          </a:xfrm>
          <a:custGeom>
            <a:avLst/>
            <a:gdLst>
              <a:gd name="connsiteX0" fmla="*/ 1170 w 199031"/>
              <a:gd name="connsiteY0" fmla="*/ 212 h 281206"/>
              <a:gd name="connsiteX1" fmla="*/ 200201 w 199031"/>
              <a:gd name="connsiteY1" fmla="*/ 212 h 281206"/>
              <a:gd name="connsiteX2" fmla="*/ 200201 w 199031"/>
              <a:gd name="connsiteY2" fmla="*/ 281418 h 281206"/>
              <a:gd name="connsiteX3" fmla="*/ 1170 w 199031"/>
              <a:gd name="connsiteY3" fmla="*/ 281418 h 28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31" h="281206">
                <a:moveTo>
                  <a:pt x="1170" y="212"/>
                </a:moveTo>
                <a:lnTo>
                  <a:pt x="200201" y="212"/>
                </a:lnTo>
                <a:lnTo>
                  <a:pt x="200201" y="281418"/>
                </a:lnTo>
                <a:lnTo>
                  <a:pt x="1170" y="281418"/>
                </a:lnTo>
                <a:close/>
              </a:path>
            </a:pathLst>
          </a:cu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868B2AA-27B5-44AC-89EE-09C9B1F1E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944117" y="2049929"/>
            <a:ext cx="396780" cy="484243"/>
          </a:xfrm>
          <a:custGeom>
            <a:avLst/>
            <a:gdLst>
              <a:gd name="connsiteX0" fmla="*/ 1170 w 199031"/>
              <a:gd name="connsiteY0" fmla="*/ 212 h 281206"/>
              <a:gd name="connsiteX1" fmla="*/ 200201 w 199031"/>
              <a:gd name="connsiteY1" fmla="*/ 212 h 281206"/>
              <a:gd name="connsiteX2" fmla="*/ 200201 w 199031"/>
              <a:gd name="connsiteY2" fmla="*/ 281418 h 281206"/>
              <a:gd name="connsiteX3" fmla="*/ 1170 w 199031"/>
              <a:gd name="connsiteY3" fmla="*/ 281418 h 28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31" h="281206">
                <a:moveTo>
                  <a:pt x="1170" y="212"/>
                </a:moveTo>
                <a:lnTo>
                  <a:pt x="200201" y="212"/>
                </a:lnTo>
                <a:lnTo>
                  <a:pt x="200201" y="281418"/>
                </a:lnTo>
                <a:lnTo>
                  <a:pt x="1170" y="281418"/>
                </a:lnTo>
                <a:close/>
              </a:path>
            </a:pathLst>
          </a:cu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5E48D40-22CE-4EA6-9761-CF5517923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4775990" y="3443414"/>
            <a:ext cx="396780" cy="484243"/>
          </a:xfrm>
          <a:custGeom>
            <a:avLst/>
            <a:gdLst>
              <a:gd name="connsiteX0" fmla="*/ 1170 w 199031"/>
              <a:gd name="connsiteY0" fmla="*/ 212 h 281206"/>
              <a:gd name="connsiteX1" fmla="*/ 200201 w 199031"/>
              <a:gd name="connsiteY1" fmla="*/ 212 h 281206"/>
              <a:gd name="connsiteX2" fmla="*/ 200201 w 199031"/>
              <a:gd name="connsiteY2" fmla="*/ 281418 h 281206"/>
              <a:gd name="connsiteX3" fmla="*/ 1170 w 199031"/>
              <a:gd name="connsiteY3" fmla="*/ 281418 h 28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31" h="281206">
                <a:moveTo>
                  <a:pt x="1170" y="212"/>
                </a:moveTo>
                <a:lnTo>
                  <a:pt x="200201" y="212"/>
                </a:lnTo>
                <a:lnTo>
                  <a:pt x="200201" y="281418"/>
                </a:lnTo>
                <a:lnTo>
                  <a:pt x="1170" y="281418"/>
                </a:lnTo>
                <a:close/>
              </a:path>
            </a:pathLst>
          </a:custGeom>
        </p:spPr>
      </p:pic>
      <p:pic>
        <p:nvPicPr>
          <p:cNvPr id="25" name="Imagen 24" descr="Imagen que contiene muñeca, juguete, tabla, café&#10;&#10;Descripción generada automáticamente">
            <a:extLst>
              <a:ext uri="{FF2B5EF4-FFF2-40B4-BE49-F238E27FC236}">
                <a16:creationId xmlns:a16="http://schemas.microsoft.com/office/drawing/2014/main" id="{7792BFFB-C723-4A01-A873-F42533011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75" y="2970229"/>
            <a:ext cx="615229" cy="945800"/>
          </a:xfrm>
          <a:prstGeom prst="rect">
            <a:avLst/>
          </a:prstGeom>
        </p:spPr>
      </p:pic>
      <p:pic>
        <p:nvPicPr>
          <p:cNvPr id="26" name="Imagen 25" descr="Imagen que contiene muñeca, juguete, tabla, café&#10;&#10;Descripción generada automáticamente">
            <a:extLst>
              <a:ext uri="{FF2B5EF4-FFF2-40B4-BE49-F238E27FC236}">
                <a16:creationId xmlns:a16="http://schemas.microsoft.com/office/drawing/2014/main" id="{DD361EFB-9EFB-4178-845D-4F03CE0F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79" y="1584309"/>
            <a:ext cx="615229" cy="945800"/>
          </a:xfrm>
          <a:prstGeom prst="rect">
            <a:avLst/>
          </a:prstGeom>
        </p:spPr>
      </p:pic>
      <p:pic>
        <p:nvPicPr>
          <p:cNvPr id="27" name="Imagen 26" descr="Imagen que contiene animal, parado, pequeño, frente&#10;&#10;Descripción generada automáticamente">
            <a:extLst>
              <a:ext uri="{FF2B5EF4-FFF2-40B4-BE49-F238E27FC236}">
                <a16:creationId xmlns:a16="http://schemas.microsoft.com/office/drawing/2014/main" id="{1C7F6C40-99B4-4EB7-97D3-1E66DCFC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28" b="91737" l="2927" r="95244">
                        <a14:foregroundMark x1="49512" y1="6467" x2="49512" y2="6467"/>
                        <a14:foregroundMark x1="36098" y1="91976" x2="36098" y2="91976"/>
                        <a14:foregroundMark x1="90854" y1="51018" x2="90854" y2="51018"/>
                        <a14:foregroundMark x1="95244" y1="52934" x2="95244" y2="52934"/>
                        <a14:foregroundMark x1="7439" y1="35090" x2="7439" y2="35090"/>
                        <a14:foregroundMark x1="2927" y1="38683" x2="2927" y2="38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72" y="4287802"/>
            <a:ext cx="1211250" cy="1233407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E42ACEFB-30E5-42EB-9FBE-7056DF37E46C}"/>
              </a:ext>
            </a:extLst>
          </p:cNvPr>
          <p:cNvSpPr txBox="1"/>
          <p:nvPr/>
        </p:nvSpPr>
        <p:spPr>
          <a:xfrm>
            <a:off x="7881205" y="425656"/>
            <a:ext cx="425092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/>
              <a:t>Inferencia sobre individuos muestreados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/>
              <a:t>No sirve para estudiar el uso de hábitat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/>
              <a:t>Se puede monitorear la población de la especie que usa caminos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/>
              <a:t>No tenemos toda la diversidad de la localidad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/>
          </a:p>
          <a:p>
            <a:pPr algn="ctr"/>
            <a:endParaRPr lang="es-CO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7B3820-18C2-42FD-B8B7-7DA3AF7C2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19" b="90000" l="9412" r="90000">
                        <a14:foregroundMark x1="31471" y1="8519" x2="31471" y2="8519"/>
                        <a14:foregroundMark x1="9412" y1="15556" x2="9412" y2="15556"/>
                        <a14:foregroundMark x1="60588" y1="58519" x2="60588" y2="58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49" y="4590687"/>
            <a:ext cx="1842347" cy="1463040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48BBE4F-A935-49DC-A0D7-20DFFA525573}"/>
              </a:ext>
            </a:extLst>
          </p:cNvPr>
          <p:cNvSpPr txBox="1"/>
          <p:nvPr/>
        </p:nvSpPr>
        <p:spPr>
          <a:xfrm>
            <a:off x="2703207" y="65141"/>
            <a:ext cx="533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Vamos a estudiar </a:t>
            </a:r>
            <a:r>
              <a:rPr lang="es-CO" sz="3200" b="1" dirty="0" err="1"/>
              <a:t>trolls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28451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F701746-0657-4467-BBD3-24051A71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AE118E08-716C-4216-8CFC-0E7F74B47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15" b="-1"/>
          <a:stretch/>
        </p:blipFill>
        <p:spPr>
          <a:xfrm>
            <a:off x="4559968" y="10"/>
            <a:ext cx="7632032" cy="6857990"/>
          </a:xfrm>
          <a:prstGeom prst="rect">
            <a:avLst/>
          </a:pr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117BEB00-3E3D-4F08-AF56-DB0D22FB5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rot="10800000">
            <a:off x="1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99A1C4-61F0-4230-B858-420BF0BB7AE8}"/>
              </a:ext>
            </a:extLst>
          </p:cNvPr>
          <p:cNvSpPr txBox="1"/>
          <p:nvPr/>
        </p:nvSpPr>
        <p:spPr>
          <a:xfrm>
            <a:off x="49403" y="586352"/>
            <a:ext cx="4461163" cy="1840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atin typeface="+mj-lt"/>
                <a:ea typeface="+mj-ea"/>
                <a:cs typeface="+mj-cs"/>
              </a:rPr>
              <a:t>Cuando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nos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interesa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estudiar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el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efecto</a:t>
            </a:r>
            <a:r>
              <a:rPr lang="en-US" sz="2800" dirty="0"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algún</a:t>
            </a:r>
            <a:r>
              <a:rPr lang="en-US" sz="2800" dirty="0">
                <a:latin typeface="+mj-lt"/>
                <a:ea typeface="+mj-ea"/>
                <a:cs typeface="+mj-cs"/>
              </a:rPr>
              <a:t> factor: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atin typeface="+mj-lt"/>
                <a:ea typeface="+mj-ea"/>
                <a:cs typeface="+mj-cs"/>
              </a:rPr>
              <a:t>Diseño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estratificado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7A51F5-27C4-4C15-8626-C85658BC64C1}"/>
              </a:ext>
            </a:extLst>
          </p:cNvPr>
          <p:cNvSpPr txBox="1"/>
          <p:nvPr/>
        </p:nvSpPr>
        <p:spPr>
          <a:xfrm>
            <a:off x="395595" y="3013200"/>
            <a:ext cx="3988625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/>
              <a:t>Efecto</a:t>
            </a:r>
            <a:r>
              <a:rPr lang="en-US" sz="2800" dirty="0"/>
              <a:t> del </a:t>
            </a:r>
            <a:r>
              <a:rPr lang="en-US" sz="2800" dirty="0" err="1"/>
              <a:t>hábitat</a:t>
            </a:r>
            <a:r>
              <a:rPr lang="en-US" sz="2800" dirty="0"/>
              <a:t> </a:t>
            </a:r>
            <a:r>
              <a:rPr lang="en-US" sz="2800" dirty="0" err="1"/>
              <a:t>sobre</a:t>
            </a:r>
            <a:r>
              <a:rPr lang="en-US" sz="2800" dirty="0"/>
              <a:t> la </a:t>
            </a:r>
            <a:r>
              <a:rPr lang="en-US" sz="2800" dirty="0" err="1"/>
              <a:t>especie</a:t>
            </a:r>
            <a:r>
              <a:rPr lang="en-US" sz="2800" dirty="0"/>
              <a:t>: </a:t>
            </a:r>
            <a:r>
              <a:rPr lang="en-US" sz="2800" dirty="0" err="1"/>
              <a:t>Ubicar</a:t>
            </a:r>
            <a:r>
              <a:rPr lang="en-US" sz="2800" dirty="0"/>
              <a:t> las </a:t>
            </a:r>
            <a:r>
              <a:rPr lang="en-US" sz="2800" dirty="0" err="1"/>
              <a:t>cámaras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hábitats</a:t>
            </a:r>
            <a:r>
              <a:rPr lang="en-US" sz="2800" dirty="0"/>
              <a:t> de </a:t>
            </a:r>
            <a:r>
              <a:rPr lang="en-US" sz="2800" dirty="0" err="1"/>
              <a:t>interés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100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DB0BE0E-0A8F-489C-9324-59A749993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 t="5015" r="38920" b="4198"/>
          <a:stretch/>
        </p:blipFill>
        <p:spPr>
          <a:xfrm>
            <a:off x="79684" y="216566"/>
            <a:ext cx="5855476" cy="6288505"/>
          </a:xfrm>
          <a:prstGeom prst="rect">
            <a:avLst/>
          </a:prstGeom>
        </p:spPr>
      </p:pic>
      <p:pic>
        <p:nvPicPr>
          <p:cNvPr id="4" name="Imagen 3" descr="Mapa de colores&#10;&#10;Descripción generada automáticamente">
            <a:extLst>
              <a:ext uri="{FF2B5EF4-FFF2-40B4-BE49-F238E27FC236}">
                <a16:creationId xmlns:a16="http://schemas.microsoft.com/office/drawing/2014/main" id="{CD5A9930-EC33-41E2-B240-CFE2ADC27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3157" r="36634" b="2573"/>
          <a:stretch/>
        </p:blipFill>
        <p:spPr>
          <a:xfrm>
            <a:off x="6256842" y="216566"/>
            <a:ext cx="5855474" cy="62885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99A1C4-61F0-4230-B858-420BF0BB7AE8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Transectos y clusters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9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ar de personas&#10;&#10;Descripción generada automáticamente con confianza media">
            <a:extLst>
              <a:ext uri="{FF2B5EF4-FFF2-40B4-BE49-F238E27FC236}">
                <a16:creationId xmlns:a16="http://schemas.microsoft.com/office/drawing/2014/main" id="{021389D3-2CCC-483C-BE57-37982ECB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35" y="180037"/>
            <a:ext cx="5198341" cy="64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296C38BA-1833-4BF6-99B2-999750956CD3}"/>
              </a:ext>
            </a:extLst>
          </p:cNvPr>
          <p:cNvSpPr txBox="1"/>
          <p:nvPr/>
        </p:nvSpPr>
        <p:spPr>
          <a:xfrm>
            <a:off x="715108" y="340646"/>
            <a:ext cx="10761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4400" dirty="0"/>
              <a:t>Ya tenemos un objetivo, una hipótesis asociada y una variable de estado. </a:t>
            </a:r>
            <a:r>
              <a:rPr lang="es-CO" sz="4400" b="1" dirty="0"/>
              <a:t>Es hora de ir a campo </a:t>
            </a:r>
          </a:p>
        </p:txBody>
      </p:sp>
      <p:pic>
        <p:nvPicPr>
          <p:cNvPr id="12" name="Imagen 11" descr="Imagen que contiene exterior, pasto, jirafa, parado&#10;&#10;Descripción generada automáticamente">
            <a:extLst>
              <a:ext uri="{FF2B5EF4-FFF2-40B4-BE49-F238E27FC236}">
                <a16:creationId xmlns:a16="http://schemas.microsoft.com/office/drawing/2014/main" id="{083F084C-2272-485A-9055-877787B21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87" y="2713818"/>
            <a:ext cx="9192317" cy="367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2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9A83D3-F7E3-4D6B-807E-EE4DBC775A7F}"/>
              </a:ext>
            </a:extLst>
          </p:cNvPr>
          <p:cNvSpPr txBox="1"/>
          <p:nvPr/>
        </p:nvSpPr>
        <p:spPr>
          <a:xfrm>
            <a:off x="715108" y="340646"/>
            <a:ext cx="10761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4400" dirty="0"/>
              <a:t>¿Dónde pongo la CT?</a:t>
            </a:r>
            <a:endParaRPr lang="es-CO" sz="44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80BFA9-96E2-49BE-9E59-C3CE059DD001}"/>
              </a:ext>
            </a:extLst>
          </p:cNvPr>
          <p:cNvSpPr txBox="1"/>
          <p:nvPr/>
        </p:nvSpPr>
        <p:spPr>
          <a:xfrm>
            <a:off x="715108" y="1278900"/>
            <a:ext cx="11320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Siempre intentar maximizar la detección de nuestra especie de estudio</a:t>
            </a:r>
          </a:p>
        </p:txBody>
      </p:sp>
      <p:pic>
        <p:nvPicPr>
          <p:cNvPr id="5" name="Imagen 4" descr="Gato parado en un bosque&#10;&#10;Descripción generada automáticamente">
            <a:extLst>
              <a:ext uri="{FF2B5EF4-FFF2-40B4-BE49-F238E27FC236}">
                <a16:creationId xmlns:a16="http://schemas.microsoft.com/office/drawing/2014/main" id="{F60839B6-FE9C-473D-B2B5-F9B313B4C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7" y="2524931"/>
            <a:ext cx="5699143" cy="3559465"/>
          </a:xfrm>
          <a:prstGeom prst="rect">
            <a:avLst/>
          </a:prstGeom>
        </p:spPr>
      </p:pic>
      <p:pic>
        <p:nvPicPr>
          <p:cNvPr id="7" name="Imagen 6" descr="Imagen que contiene pasto, animal, exterior, mamífero&#10;&#10;Descripción generada automáticamente">
            <a:extLst>
              <a:ext uri="{FF2B5EF4-FFF2-40B4-BE49-F238E27FC236}">
                <a16:creationId xmlns:a16="http://schemas.microsoft.com/office/drawing/2014/main" id="{4E367D22-724A-4F5E-A7B5-66563E789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91" y="2524932"/>
            <a:ext cx="5942282" cy="36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4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9A83D3-F7E3-4D6B-807E-EE4DBC775A7F}"/>
              </a:ext>
            </a:extLst>
          </p:cNvPr>
          <p:cNvSpPr txBox="1"/>
          <p:nvPr/>
        </p:nvSpPr>
        <p:spPr>
          <a:xfrm>
            <a:off x="715108" y="340646"/>
            <a:ext cx="10761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4400" dirty="0"/>
              <a:t>¿Dónde pongo la CT?</a:t>
            </a:r>
            <a:endParaRPr lang="es-CO" sz="44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80BFA9-96E2-49BE-9E59-C3CE059DD001}"/>
              </a:ext>
            </a:extLst>
          </p:cNvPr>
          <p:cNvSpPr txBox="1"/>
          <p:nvPr/>
        </p:nvSpPr>
        <p:spPr>
          <a:xfrm>
            <a:off x="715108" y="1278900"/>
            <a:ext cx="11320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En lugares específicos por nuestra pregunta de estudio</a:t>
            </a:r>
          </a:p>
          <a:p>
            <a:pPr algn="ctr"/>
            <a:r>
              <a:rPr lang="es-CO" sz="3200" dirty="0"/>
              <a:t>Bebederos vs bebederos? O bebederos vs no bebederos?</a:t>
            </a:r>
          </a:p>
        </p:txBody>
      </p:sp>
      <p:pic>
        <p:nvPicPr>
          <p:cNvPr id="6" name="Imagen 5" descr="Zorro caminando en la tierra&#10;&#10;Descripción generada automáticamente">
            <a:extLst>
              <a:ext uri="{FF2B5EF4-FFF2-40B4-BE49-F238E27FC236}">
                <a16:creationId xmlns:a16="http://schemas.microsoft.com/office/drawing/2014/main" id="{C3D059CD-FB80-42C0-ADBB-E6C8C8D49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0" y="2911460"/>
            <a:ext cx="5889070" cy="3388304"/>
          </a:xfrm>
          <a:prstGeom prst="rect">
            <a:avLst/>
          </a:prstGeom>
        </p:spPr>
      </p:pic>
      <p:pic>
        <p:nvPicPr>
          <p:cNvPr id="8" name="Imagen 7" descr="Imagen en blanco y negro de un gato&#10;&#10;Descripción generada automáticamente">
            <a:extLst>
              <a:ext uri="{FF2B5EF4-FFF2-40B4-BE49-F238E27FC236}">
                <a16:creationId xmlns:a16="http://schemas.microsoft.com/office/drawing/2014/main" id="{1B63872C-0C33-41EE-8D31-DE3B26BD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274" y="2911460"/>
            <a:ext cx="5317588" cy="33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3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A36671E2-12E0-4B1C-A4D4-FE7E17F40BA5}"/>
              </a:ext>
            </a:extLst>
          </p:cNvPr>
          <p:cNvGrpSpPr/>
          <p:nvPr/>
        </p:nvGrpSpPr>
        <p:grpSpPr>
          <a:xfrm>
            <a:off x="1531689" y="1365114"/>
            <a:ext cx="9268442" cy="1752774"/>
            <a:chOff x="2531062" y="2408322"/>
            <a:chExt cx="10877760" cy="2451513"/>
          </a:xfrm>
        </p:grpSpPr>
        <p:sp>
          <p:nvSpPr>
            <p:cNvPr id="4" name="Flecha: a la derecha 3">
              <a:extLst>
                <a:ext uri="{FF2B5EF4-FFF2-40B4-BE49-F238E27FC236}">
                  <a16:creationId xmlns:a16="http://schemas.microsoft.com/office/drawing/2014/main" id="{43C8BD00-5B90-40C0-BB62-C6B09E37FD8A}"/>
                </a:ext>
              </a:extLst>
            </p:cNvPr>
            <p:cNvSpPr/>
            <p:nvPr/>
          </p:nvSpPr>
          <p:spPr>
            <a:xfrm>
              <a:off x="6247424" y="2709427"/>
              <a:ext cx="3357987" cy="2018237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399B30CD-74CC-4577-8DDF-9E734DB05ADF}"/>
                </a:ext>
              </a:extLst>
            </p:cNvPr>
            <p:cNvSpPr/>
            <p:nvPr/>
          </p:nvSpPr>
          <p:spPr>
            <a:xfrm>
              <a:off x="2531062" y="2577257"/>
              <a:ext cx="2965759" cy="2282578"/>
            </a:xfrm>
            <a:custGeom>
              <a:avLst/>
              <a:gdLst>
                <a:gd name="connsiteX0" fmla="*/ 0 w 3291840"/>
                <a:gd name="connsiteY0" fmla="*/ 421648 h 2529840"/>
                <a:gd name="connsiteX1" fmla="*/ 421648 w 3291840"/>
                <a:gd name="connsiteY1" fmla="*/ 0 h 2529840"/>
                <a:gd name="connsiteX2" fmla="*/ 2870192 w 3291840"/>
                <a:gd name="connsiteY2" fmla="*/ 0 h 2529840"/>
                <a:gd name="connsiteX3" fmla="*/ 3291840 w 3291840"/>
                <a:gd name="connsiteY3" fmla="*/ 421648 h 2529840"/>
                <a:gd name="connsiteX4" fmla="*/ 3291840 w 3291840"/>
                <a:gd name="connsiteY4" fmla="*/ 2108192 h 2529840"/>
                <a:gd name="connsiteX5" fmla="*/ 2870192 w 3291840"/>
                <a:gd name="connsiteY5" fmla="*/ 2529840 h 2529840"/>
                <a:gd name="connsiteX6" fmla="*/ 421648 w 3291840"/>
                <a:gd name="connsiteY6" fmla="*/ 2529840 h 2529840"/>
                <a:gd name="connsiteX7" fmla="*/ 0 w 3291840"/>
                <a:gd name="connsiteY7" fmla="*/ 2108192 h 2529840"/>
                <a:gd name="connsiteX8" fmla="*/ 0 w 3291840"/>
                <a:gd name="connsiteY8" fmla="*/ 421648 h 25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840" h="2529840">
                  <a:moveTo>
                    <a:pt x="0" y="421648"/>
                  </a:moveTo>
                  <a:cubicBezTo>
                    <a:pt x="0" y="188778"/>
                    <a:pt x="188778" y="0"/>
                    <a:pt x="421648" y="0"/>
                  </a:cubicBezTo>
                  <a:lnTo>
                    <a:pt x="2870192" y="0"/>
                  </a:lnTo>
                  <a:cubicBezTo>
                    <a:pt x="3103062" y="0"/>
                    <a:pt x="3291840" y="188778"/>
                    <a:pt x="3291840" y="421648"/>
                  </a:cubicBezTo>
                  <a:lnTo>
                    <a:pt x="3291840" y="2108192"/>
                  </a:lnTo>
                  <a:cubicBezTo>
                    <a:pt x="3291840" y="2341062"/>
                    <a:pt x="3103062" y="2529840"/>
                    <a:pt x="2870192" y="2529840"/>
                  </a:cubicBezTo>
                  <a:lnTo>
                    <a:pt x="421648" y="2529840"/>
                  </a:lnTo>
                  <a:cubicBezTo>
                    <a:pt x="188778" y="2529840"/>
                    <a:pt x="0" y="2341062"/>
                    <a:pt x="0" y="2108192"/>
                  </a:cubicBezTo>
                  <a:lnTo>
                    <a:pt x="0" y="42164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6377" tIns="306377" rIns="306377" bIns="30637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4400" kern="1200" dirty="0"/>
                <a:t>¿Qué?</a:t>
              </a:r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18953754-A197-4283-90BB-AD6D1A740BE3}"/>
                </a:ext>
              </a:extLst>
            </p:cNvPr>
            <p:cNvSpPr/>
            <p:nvPr/>
          </p:nvSpPr>
          <p:spPr>
            <a:xfrm>
              <a:off x="10175733" y="2408322"/>
              <a:ext cx="3233089" cy="2389837"/>
            </a:xfrm>
            <a:custGeom>
              <a:avLst/>
              <a:gdLst>
                <a:gd name="connsiteX0" fmla="*/ 0 w 3291840"/>
                <a:gd name="connsiteY0" fmla="*/ 421648 h 2529840"/>
                <a:gd name="connsiteX1" fmla="*/ 421648 w 3291840"/>
                <a:gd name="connsiteY1" fmla="*/ 0 h 2529840"/>
                <a:gd name="connsiteX2" fmla="*/ 2870192 w 3291840"/>
                <a:gd name="connsiteY2" fmla="*/ 0 h 2529840"/>
                <a:gd name="connsiteX3" fmla="*/ 3291840 w 3291840"/>
                <a:gd name="connsiteY3" fmla="*/ 421648 h 2529840"/>
                <a:gd name="connsiteX4" fmla="*/ 3291840 w 3291840"/>
                <a:gd name="connsiteY4" fmla="*/ 2108192 h 2529840"/>
                <a:gd name="connsiteX5" fmla="*/ 2870192 w 3291840"/>
                <a:gd name="connsiteY5" fmla="*/ 2529840 h 2529840"/>
                <a:gd name="connsiteX6" fmla="*/ 421648 w 3291840"/>
                <a:gd name="connsiteY6" fmla="*/ 2529840 h 2529840"/>
                <a:gd name="connsiteX7" fmla="*/ 0 w 3291840"/>
                <a:gd name="connsiteY7" fmla="*/ 2108192 h 2529840"/>
                <a:gd name="connsiteX8" fmla="*/ 0 w 3291840"/>
                <a:gd name="connsiteY8" fmla="*/ 421648 h 25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840" h="2529840">
                  <a:moveTo>
                    <a:pt x="0" y="421648"/>
                  </a:moveTo>
                  <a:cubicBezTo>
                    <a:pt x="0" y="188778"/>
                    <a:pt x="188778" y="0"/>
                    <a:pt x="421648" y="0"/>
                  </a:cubicBezTo>
                  <a:lnTo>
                    <a:pt x="2870192" y="0"/>
                  </a:lnTo>
                  <a:cubicBezTo>
                    <a:pt x="3103062" y="0"/>
                    <a:pt x="3291840" y="188778"/>
                    <a:pt x="3291840" y="421648"/>
                  </a:cubicBezTo>
                  <a:lnTo>
                    <a:pt x="3291840" y="2108192"/>
                  </a:lnTo>
                  <a:cubicBezTo>
                    <a:pt x="3291840" y="2341062"/>
                    <a:pt x="3103062" y="2529840"/>
                    <a:pt x="2870192" y="2529840"/>
                  </a:cubicBezTo>
                  <a:lnTo>
                    <a:pt x="421648" y="2529840"/>
                  </a:lnTo>
                  <a:cubicBezTo>
                    <a:pt x="188778" y="2529840"/>
                    <a:pt x="0" y="2341062"/>
                    <a:pt x="0" y="2108192"/>
                  </a:cubicBezTo>
                  <a:lnTo>
                    <a:pt x="0" y="42164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0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6377" tIns="306377" rIns="306377" bIns="30637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O" sz="4400" dirty="0"/>
                <a:t>¿Cómo?</a:t>
              </a:r>
              <a:endParaRPr lang="es-CO" sz="4400" kern="1200" dirty="0"/>
            </a:p>
          </p:txBody>
        </p:sp>
      </p:grpSp>
      <p:pic>
        <p:nvPicPr>
          <p:cNvPr id="9" name="Imagen 8" descr="Imagen en blanco y negro de un gato&#10;&#10;Descripción generada automáticamente">
            <a:extLst>
              <a:ext uri="{FF2B5EF4-FFF2-40B4-BE49-F238E27FC236}">
                <a16:creationId xmlns:a16="http://schemas.microsoft.com/office/drawing/2014/main" id="{11FC7EE2-EFA6-41DD-B80A-8EEF3BD2B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4" y="3784209"/>
            <a:ext cx="3606312" cy="2885050"/>
          </a:xfrm>
          <a:prstGeom prst="rect">
            <a:avLst/>
          </a:prstGeom>
        </p:spPr>
      </p:pic>
      <p:pic>
        <p:nvPicPr>
          <p:cNvPr id="11" name="Imagen 10" descr="Un perro caminando en la tierra&#10;&#10;Descripción generada automáticamente">
            <a:extLst>
              <a:ext uri="{FF2B5EF4-FFF2-40B4-BE49-F238E27FC236}">
                <a16:creationId xmlns:a16="http://schemas.microsoft.com/office/drawing/2014/main" id="{D485AA67-CC0B-444C-BBB4-3E242FA0E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69" y="3784209"/>
            <a:ext cx="3606312" cy="2885050"/>
          </a:xfrm>
          <a:prstGeom prst="rect">
            <a:avLst/>
          </a:prstGeom>
        </p:spPr>
      </p:pic>
      <p:pic>
        <p:nvPicPr>
          <p:cNvPr id="13" name="Imagen 12" descr="Un ciervo en el pasto&#10;&#10;Descripción generada automáticamente">
            <a:extLst>
              <a:ext uri="{FF2B5EF4-FFF2-40B4-BE49-F238E27FC236}">
                <a16:creationId xmlns:a16="http://schemas.microsoft.com/office/drawing/2014/main" id="{47A5816E-F6B3-4C8F-8B2A-A55436A41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75" y="3784209"/>
            <a:ext cx="3716360" cy="28850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E57141-5D80-4919-86BC-F09AC1858467}"/>
              </a:ext>
            </a:extLst>
          </p:cNvPr>
          <p:cNvSpPr txBox="1"/>
          <p:nvPr/>
        </p:nvSpPr>
        <p:spPr>
          <a:xfrm>
            <a:off x="2497727" y="188741"/>
            <a:ext cx="6479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dirty="0"/>
              <a:t>Primero lo primero</a:t>
            </a:r>
          </a:p>
        </p:txBody>
      </p:sp>
    </p:spTree>
    <p:extLst>
      <p:ext uri="{BB962C8B-B14F-4D97-AF65-F5344CB8AC3E}">
        <p14:creationId xmlns:p14="http://schemas.microsoft.com/office/powerpoint/2010/main" val="1409966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0BE2248-3573-4613-AC38-FF4C68A6F740}"/>
              </a:ext>
            </a:extLst>
          </p:cNvPr>
          <p:cNvSpPr txBox="1"/>
          <p:nvPr/>
        </p:nvSpPr>
        <p:spPr>
          <a:xfrm>
            <a:off x="898071" y="1967266"/>
            <a:ext cx="3012621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ubicación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cámara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influye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detección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especies</a:t>
            </a:r>
            <a:endParaRPr lang="en-US" sz="33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5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1B3869E-F3C1-4319-8A8A-FE6A43459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1" y="811799"/>
            <a:ext cx="7270004" cy="52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21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9A83D3-F7E3-4D6B-807E-EE4DBC775A7F}"/>
              </a:ext>
            </a:extLst>
          </p:cNvPr>
          <p:cNvSpPr txBox="1"/>
          <p:nvPr/>
        </p:nvSpPr>
        <p:spPr>
          <a:xfrm>
            <a:off x="715108" y="340646"/>
            <a:ext cx="10761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4400" dirty="0"/>
              <a:t>Es muy importante en donde</a:t>
            </a:r>
            <a:endParaRPr lang="es-CO" sz="4400" b="1" dirty="0"/>
          </a:p>
        </p:txBody>
      </p:sp>
      <p:pic>
        <p:nvPicPr>
          <p:cNvPr id="5" name="Imagen 4" descr="Calendario&#10;&#10;Descripción generada automáticamente">
            <a:extLst>
              <a:ext uri="{FF2B5EF4-FFF2-40B4-BE49-F238E27FC236}">
                <a16:creationId xmlns:a16="http://schemas.microsoft.com/office/drawing/2014/main" id="{00498A4F-DB50-4D8A-98DA-02B2E786D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1" t="33266" r="22727" b="7610"/>
          <a:stretch/>
        </p:blipFill>
        <p:spPr>
          <a:xfrm>
            <a:off x="609597" y="1588655"/>
            <a:ext cx="7516172" cy="42302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494427C-802F-4395-8D03-AB73055256FE}"/>
              </a:ext>
            </a:extLst>
          </p:cNvPr>
          <p:cNvSpPr txBox="1"/>
          <p:nvPr/>
        </p:nvSpPr>
        <p:spPr>
          <a:xfrm>
            <a:off x="8352325" y="1848348"/>
            <a:ext cx="3694542" cy="1569660"/>
          </a:xfrm>
          <a:custGeom>
            <a:avLst/>
            <a:gdLst>
              <a:gd name="connsiteX0" fmla="*/ 0 w 3694542"/>
              <a:gd name="connsiteY0" fmla="*/ 0 h 1569660"/>
              <a:gd name="connsiteX1" fmla="*/ 3694542 w 3694542"/>
              <a:gd name="connsiteY1" fmla="*/ 0 h 1569660"/>
              <a:gd name="connsiteX2" fmla="*/ 3694542 w 3694542"/>
              <a:gd name="connsiteY2" fmla="*/ 1569660 h 1569660"/>
              <a:gd name="connsiteX3" fmla="*/ 0 w 3694542"/>
              <a:gd name="connsiteY3" fmla="*/ 1569660 h 1569660"/>
              <a:gd name="connsiteX4" fmla="*/ 0 w 3694542"/>
              <a:gd name="connsiteY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542" h="1569660" extrusionOk="0">
                <a:moveTo>
                  <a:pt x="0" y="0"/>
                </a:moveTo>
                <a:cubicBezTo>
                  <a:pt x="664403" y="-62253"/>
                  <a:pt x="2450156" y="4663"/>
                  <a:pt x="3694542" y="0"/>
                </a:cubicBezTo>
                <a:cubicBezTo>
                  <a:pt x="3806205" y="656798"/>
                  <a:pt x="3659625" y="924391"/>
                  <a:pt x="3694542" y="1569660"/>
                </a:cubicBezTo>
                <a:cubicBezTo>
                  <a:pt x="2144702" y="1543233"/>
                  <a:pt x="1545950" y="1455904"/>
                  <a:pt x="0" y="1569660"/>
                </a:cubicBezTo>
                <a:cubicBezTo>
                  <a:pt x="-100448" y="825429"/>
                  <a:pt x="-99159" y="70311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67525269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dirty="0"/>
              <a:t>Incluso cámaras trampa ubicadas a 10m de distancia no detectan lo mismo</a:t>
            </a:r>
          </a:p>
        </p:txBody>
      </p:sp>
      <p:pic>
        <p:nvPicPr>
          <p:cNvPr id="10" name="Imagen 9" descr="Gato echado encima de mueble&#10;&#10;Descripción generada automáticamente">
            <a:extLst>
              <a:ext uri="{FF2B5EF4-FFF2-40B4-BE49-F238E27FC236}">
                <a16:creationId xmlns:a16="http://schemas.microsoft.com/office/drawing/2014/main" id="{A7300752-3EE2-4A02-A2F4-11686EBB7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61" y="3886200"/>
            <a:ext cx="3796206" cy="242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38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9A83D3-F7E3-4D6B-807E-EE4DBC775A7F}"/>
              </a:ext>
            </a:extLst>
          </p:cNvPr>
          <p:cNvSpPr txBox="1"/>
          <p:nvPr/>
        </p:nvSpPr>
        <p:spPr>
          <a:xfrm>
            <a:off x="715108" y="340646"/>
            <a:ext cx="10761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4400" dirty="0"/>
              <a:t>También importa en que temporada</a:t>
            </a: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9040765-FA5D-4A93-A1C3-133D5DAF3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4" t="21549" r="26667" b="17306"/>
          <a:stretch/>
        </p:blipFill>
        <p:spPr>
          <a:xfrm>
            <a:off x="4433454" y="1210958"/>
            <a:ext cx="6890328" cy="494969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58D0BC4-59FD-425E-BB64-4809EBB54440}"/>
              </a:ext>
            </a:extLst>
          </p:cNvPr>
          <p:cNvSpPr txBox="1"/>
          <p:nvPr/>
        </p:nvSpPr>
        <p:spPr>
          <a:xfrm>
            <a:off x="849745" y="1529751"/>
            <a:ext cx="3084945" cy="1569660"/>
          </a:xfrm>
          <a:custGeom>
            <a:avLst/>
            <a:gdLst>
              <a:gd name="connsiteX0" fmla="*/ 0 w 3084945"/>
              <a:gd name="connsiteY0" fmla="*/ 0 h 1569660"/>
              <a:gd name="connsiteX1" fmla="*/ 3084945 w 3084945"/>
              <a:gd name="connsiteY1" fmla="*/ 0 h 1569660"/>
              <a:gd name="connsiteX2" fmla="*/ 3084945 w 3084945"/>
              <a:gd name="connsiteY2" fmla="*/ 1569660 h 1569660"/>
              <a:gd name="connsiteX3" fmla="*/ 0 w 3084945"/>
              <a:gd name="connsiteY3" fmla="*/ 1569660 h 1569660"/>
              <a:gd name="connsiteX4" fmla="*/ 0 w 3084945"/>
              <a:gd name="connsiteY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4945" h="1569660" extrusionOk="0">
                <a:moveTo>
                  <a:pt x="0" y="0"/>
                </a:moveTo>
                <a:cubicBezTo>
                  <a:pt x="1117053" y="-62253"/>
                  <a:pt x="2210640" y="4663"/>
                  <a:pt x="3084945" y="0"/>
                </a:cubicBezTo>
                <a:cubicBezTo>
                  <a:pt x="3196608" y="656798"/>
                  <a:pt x="3050028" y="924391"/>
                  <a:pt x="3084945" y="1569660"/>
                </a:cubicBezTo>
                <a:cubicBezTo>
                  <a:pt x="2227725" y="1543233"/>
                  <a:pt x="954323" y="1455904"/>
                  <a:pt x="0" y="1569660"/>
                </a:cubicBezTo>
                <a:cubicBezTo>
                  <a:pt x="-100448" y="825429"/>
                  <a:pt x="-99159" y="70311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67525269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dirty="0"/>
              <a:t>Las especies no se detectan de la misma manera durante todo el año</a:t>
            </a:r>
          </a:p>
        </p:txBody>
      </p:sp>
      <p:pic>
        <p:nvPicPr>
          <p:cNvPr id="9" name="Imagen 8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3F057011-F2C6-4824-947A-16C455258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6" y="3099411"/>
            <a:ext cx="3556546" cy="31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0900F-E5B5-4878-A961-DB4CAB8ADB0D}"/>
              </a:ext>
            </a:extLst>
          </p:cNvPr>
          <p:cNvSpPr txBox="1"/>
          <p:nvPr/>
        </p:nvSpPr>
        <p:spPr>
          <a:xfrm>
            <a:off x="1110343" y="163567"/>
            <a:ext cx="101248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Consideraciones importantes: </a:t>
            </a:r>
            <a:r>
              <a:rPr lang="es-CO" sz="2800" dirty="0"/>
              <a:t>Iluminación, calor, humedad, vegetación que obstruye</a:t>
            </a:r>
          </a:p>
          <a:p>
            <a:endParaRPr lang="es-CO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1A1A7D-0D4C-48ED-BD77-0285B78D2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69" t="30759" r="12077" b="29836"/>
          <a:stretch/>
        </p:blipFill>
        <p:spPr>
          <a:xfrm>
            <a:off x="956784" y="1201784"/>
            <a:ext cx="10603591" cy="56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0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05DA7892-5A08-47CB-A1D7-4B528322AEAB}"/>
              </a:ext>
            </a:extLst>
          </p:cNvPr>
          <p:cNvSpPr txBox="1"/>
          <p:nvPr/>
        </p:nvSpPr>
        <p:spPr>
          <a:xfrm>
            <a:off x="3196382" y="284626"/>
            <a:ext cx="686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¿El ángulo y la distancia?</a:t>
            </a:r>
            <a:endParaRPr lang="es-CO" sz="4000" b="1" dirty="0"/>
          </a:p>
        </p:txBody>
      </p:sp>
      <p:pic>
        <p:nvPicPr>
          <p:cNvPr id="19" name="Imagen 18" descr="Imagen que contiene animal, exterior, parado, vaca&#10;&#10;Descripción generada automáticamente">
            <a:extLst>
              <a:ext uri="{FF2B5EF4-FFF2-40B4-BE49-F238E27FC236}">
                <a16:creationId xmlns:a16="http://schemas.microsoft.com/office/drawing/2014/main" id="{A1AD141B-4979-4467-A2FB-1512B1E0D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4" y="1526889"/>
            <a:ext cx="5799236" cy="4466492"/>
          </a:xfrm>
          <a:prstGeom prst="rect">
            <a:avLst/>
          </a:prstGeom>
        </p:spPr>
      </p:pic>
      <p:pic>
        <p:nvPicPr>
          <p:cNvPr id="21" name="Imagen 20" descr="Imagen que contiene negro, hombre, blanco, sostener&#10;&#10;Descripción generada automáticamente">
            <a:extLst>
              <a:ext uri="{FF2B5EF4-FFF2-40B4-BE49-F238E27FC236}">
                <a16:creationId xmlns:a16="http://schemas.microsoft.com/office/drawing/2014/main" id="{32EC316D-97B8-4A5E-839A-C8BD322C2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63" y="1526889"/>
            <a:ext cx="5799236" cy="4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40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FF5AFC3-2A47-48A8-AD6D-0526B772E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2" t="21730" r="8038" b="36404"/>
          <a:stretch/>
        </p:blipFill>
        <p:spPr>
          <a:xfrm>
            <a:off x="171101" y="1416368"/>
            <a:ext cx="5478585" cy="43891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A58984E-54AF-4DD4-9E34-2A8297E49980}"/>
              </a:ext>
            </a:extLst>
          </p:cNvPr>
          <p:cNvSpPr txBox="1"/>
          <p:nvPr/>
        </p:nvSpPr>
        <p:spPr>
          <a:xfrm>
            <a:off x="3583577" y="209431"/>
            <a:ext cx="526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La altura importa</a:t>
            </a:r>
            <a:endParaRPr lang="es-CO" sz="40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6A8346-BF4C-4C39-BB8B-477F50B21121}"/>
              </a:ext>
            </a:extLst>
          </p:cNvPr>
          <p:cNvSpPr txBox="1"/>
          <p:nvPr/>
        </p:nvSpPr>
        <p:spPr>
          <a:xfrm>
            <a:off x="6096000" y="1416368"/>
            <a:ext cx="56279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La altura y el ángulo influyen  en el área de muestreo efectivo.</a:t>
            </a:r>
          </a:p>
          <a:p>
            <a:endParaRPr lang="es-CO" sz="3200" dirty="0"/>
          </a:p>
          <a:p>
            <a:r>
              <a:rPr lang="es-CO" sz="3200" dirty="0"/>
              <a:t>A mayor altura  menor área efectiva de muestreo.</a:t>
            </a:r>
          </a:p>
          <a:p>
            <a:endParaRPr lang="es-CO" sz="3200" dirty="0"/>
          </a:p>
          <a:p>
            <a:r>
              <a:rPr lang="es-CO" sz="3200" dirty="0"/>
              <a:t>Ajustar la cámara al ángulo del terreno.</a:t>
            </a:r>
          </a:p>
        </p:txBody>
      </p:sp>
    </p:spTree>
    <p:extLst>
      <p:ext uri="{BB962C8B-B14F-4D97-AF65-F5344CB8AC3E}">
        <p14:creationId xmlns:p14="http://schemas.microsoft.com/office/powerpoint/2010/main" val="215636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A58984E-54AF-4DD4-9E34-2A8297E49980}"/>
              </a:ext>
            </a:extLst>
          </p:cNvPr>
          <p:cNvSpPr txBox="1"/>
          <p:nvPr/>
        </p:nvSpPr>
        <p:spPr>
          <a:xfrm>
            <a:off x="955221" y="364176"/>
            <a:ext cx="10101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El ángulo en que se mueven los animales</a:t>
            </a:r>
            <a:endParaRPr lang="es-CO" sz="4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E4402E-1C7F-4D10-AC73-60A1218FE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1" t="18446" r="44386" b="50000"/>
          <a:stretch/>
        </p:blipFill>
        <p:spPr>
          <a:xfrm>
            <a:off x="0" y="1376874"/>
            <a:ext cx="6474530" cy="41042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CE430F-5EC7-4E41-937A-05511FF1050E}"/>
              </a:ext>
            </a:extLst>
          </p:cNvPr>
          <p:cNvSpPr txBox="1"/>
          <p:nvPr/>
        </p:nvSpPr>
        <p:spPr>
          <a:xfrm>
            <a:off x="7160079" y="2023946"/>
            <a:ext cx="44168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/>
              <a:t>Si identificamos un paso de animales, es posible colocar la cámara de manera que permanezca el mayor tiempo posible dentro del área de detección</a:t>
            </a:r>
          </a:p>
        </p:txBody>
      </p:sp>
    </p:spTree>
    <p:extLst>
      <p:ext uri="{BB962C8B-B14F-4D97-AF65-F5344CB8AC3E}">
        <p14:creationId xmlns:p14="http://schemas.microsoft.com/office/powerpoint/2010/main" val="920493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A58984E-54AF-4DD4-9E34-2A8297E49980}"/>
              </a:ext>
            </a:extLst>
          </p:cNvPr>
          <p:cNvSpPr txBox="1"/>
          <p:nvPr/>
        </p:nvSpPr>
        <p:spPr>
          <a:xfrm>
            <a:off x="1061358" y="472534"/>
            <a:ext cx="9872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Incluso el modelo de la cámara importa</a:t>
            </a:r>
            <a:endParaRPr lang="es-CO" sz="4000" b="1" dirty="0"/>
          </a:p>
        </p:txBody>
      </p:sp>
      <p:pic>
        <p:nvPicPr>
          <p:cNvPr id="3" name="Imagen 2" descr="Imagen que contiene pasto, exterior, vaca, campo&#10;&#10;Descripción generada automáticamente">
            <a:extLst>
              <a:ext uri="{FF2B5EF4-FFF2-40B4-BE49-F238E27FC236}">
                <a16:creationId xmlns:a16="http://schemas.microsoft.com/office/drawing/2014/main" id="{C280C885-C98E-43C9-A23D-1BF476F1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5"/>
          <a:stretch/>
        </p:blipFill>
        <p:spPr>
          <a:xfrm>
            <a:off x="232554" y="1913207"/>
            <a:ext cx="5978602" cy="4276578"/>
          </a:xfrm>
          <a:prstGeom prst="rect">
            <a:avLst/>
          </a:prstGeom>
        </p:spPr>
      </p:pic>
      <p:pic>
        <p:nvPicPr>
          <p:cNvPr id="8" name="Imagen 7" descr="Imagen que contiene pasto, exterior, vaca, campo&#10;&#10;Descripción generada automáticamente">
            <a:extLst>
              <a:ext uri="{FF2B5EF4-FFF2-40B4-BE49-F238E27FC236}">
                <a16:creationId xmlns:a16="http://schemas.microsoft.com/office/drawing/2014/main" id="{047EB909-DF21-43F8-9BD2-75A36857D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26"/>
          <a:stretch/>
        </p:blipFill>
        <p:spPr>
          <a:xfrm>
            <a:off x="6443004" y="3429000"/>
            <a:ext cx="5105221" cy="260252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8DDB07A-F3F3-4A93-8AB5-4DB577A7DD41}"/>
              </a:ext>
            </a:extLst>
          </p:cNvPr>
          <p:cNvSpPr txBox="1"/>
          <p:nvPr/>
        </p:nvSpPr>
        <p:spPr>
          <a:xfrm>
            <a:off x="6864358" y="1704157"/>
            <a:ext cx="4149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Velocidad de captura, sensibilidad, distancia y ángulo de detección</a:t>
            </a:r>
          </a:p>
        </p:txBody>
      </p:sp>
    </p:spTree>
    <p:extLst>
      <p:ext uri="{BB962C8B-B14F-4D97-AF65-F5344CB8AC3E}">
        <p14:creationId xmlns:p14="http://schemas.microsoft.com/office/powerpoint/2010/main" val="1865687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 ciervo en el pasto&#10;&#10;Descripción generada automáticamente">
            <a:extLst>
              <a:ext uri="{FF2B5EF4-FFF2-40B4-BE49-F238E27FC236}">
                <a16:creationId xmlns:a16="http://schemas.microsoft.com/office/drawing/2014/main" id="{0B0D69EA-DECD-4FF4-887A-DCF2A787E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BC605C4-3563-48C5-8E33-18E65008FC30}"/>
              </a:ext>
            </a:extLst>
          </p:cNvPr>
          <p:cNvSpPr txBox="1"/>
          <p:nvPr/>
        </p:nvSpPr>
        <p:spPr>
          <a:xfrm>
            <a:off x="4776108" y="5438168"/>
            <a:ext cx="709416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3600" dirty="0"/>
              <a:t>Buenas fotos= buenos datos</a:t>
            </a:r>
          </a:p>
        </p:txBody>
      </p:sp>
    </p:spTree>
    <p:extLst>
      <p:ext uri="{BB962C8B-B14F-4D97-AF65-F5344CB8AC3E}">
        <p14:creationId xmlns:p14="http://schemas.microsoft.com/office/powerpoint/2010/main" val="9483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05F1079E-E591-48FD-92B1-BD66D390488F}"/>
              </a:ext>
            </a:extLst>
          </p:cNvPr>
          <p:cNvSpPr/>
          <p:nvPr/>
        </p:nvSpPr>
        <p:spPr>
          <a:xfrm>
            <a:off x="415641" y="1236656"/>
            <a:ext cx="4673791" cy="4366060"/>
          </a:xfrm>
          <a:custGeom>
            <a:avLst/>
            <a:gdLst>
              <a:gd name="connsiteX0" fmla="*/ 1160536 w 1279991"/>
              <a:gd name="connsiteY0" fmla="*/ 520500 h 1650470"/>
              <a:gd name="connsiteX1" fmla="*/ 1046549 w 1279991"/>
              <a:gd name="connsiteY1" fmla="*/ 336045 h 1650470"/>
              <a:gd name="connsiteX2" fmla="*/ 1046549 w 1279991"/>
              <a:gd name="connsiteY2" fmla="*/ 318575 h 1650470"/>
              <a:gd name="connsiteX3" fmla="*/ 855566 w 1279991"/>
              <a:gd name="connsiteY3" fmla="*/ 77796 h 1650470"/>
              <a:gd name="connsiteX4" fmla="*/ 767753 w 1279991"/>
              <a:gd name="connsiteY4" fmla="*/ 104974 h 1650470"/>
              <a:gd name="connsiteX5" fmla="*/ 609117 w 1279991"/>
              <a:gd name="connsiteY5" fmla="*/ 130 h 1650470"/>
              <a:gd name="connsiteX6" fmla="*/ 425813 w 1279991"/>
              <a:gd name="connsiteY6" fmla="*/ 167115 h 1650470"/>
              <a:gd name="connsiteX7" fmla="*/ 331848 w 1279991"/>
              <a:gd name="connsiteY7" fmla="*/ 136045 h 1650470"/>
              <a:gd name="connsiteX8" fmla="*/ 139317 w 1279991"/>
              <a:gd name="connsiteY8" fmla="*/ 378769 h 1650470"/>
              <a:gd name="connsiteX9" fmla="*/ 173191 w 1279991"/>
              <a:gd name="connsiteY9" fmla="*/ 514684 h 1650470"/>
              <a:gd name="connsiteX10" fmla="*/ 683 w 1279991"/>
              <a:gd name="connsiteY10" fmla="*/ 796220 h 1650470"/>
              <a:gd name="connsiteX11" fmla="*/ 231733 w 1279991"/>
              <a:gd name="connsiteY11" fmla="*/ 1087486 h 1650470"/>
              <a:gd name="connsiteX12" fmla="*/ 287178 w 1279991"/>
              <a:gd name="connsiteY12" fmla="*/ 1079724 h 1650470"/>
              <a:gd name="connsiteX13" fmla="*/ 532100 w 1279991"/>
              <a:gd name="connsiteY13" fmla="*/ 1388460 h 1650470"/>
              <a:gd name="connsiteX14" fmla="*/ 525928 w 1279991"/>
              <a:gd name="connsiteY14" fmla="*/ 1572936 h 1650470"/>
              <a:gd name="connsiteX15" fmla="*/ 516680 w 1279991"/>
              <a:gd name="connsiteY15" fmla="*/ 1600114 h 1650470"/>
              <a:gd name="connsiteX16" fmla="*/ 502808 w 1279991"/>
              <a:gd name="connsiteY16" fmla="*/ 1617585 h 1650470"/>
              <a:gd name="connsiteX17" fmla="*/ 513583 w 1279991"/>
              <a:gd name="connsiteY17" fmla="*/ 1650601 h 1650470"/>
              <a:gd name="connsiteX18" fmla="*/ 683016 w 1279991"/>
              <a:gd name="connsiteY18" fmla="*/ 1650601 h 1650470"/>
              <a:gd name="connsiteX19" fmla="*/ 696888 w 1279991"/>
              <a:gd name="connsiteY19" fmla="*/ 1621477 h 1650470"/>
              <a:gd name="connsiteX20" fmla="*/ 684564 w 1279991"/>
              <a:gd name="connsiteY20" fmla="*/ 1596223 h 1650470"/>
              <a:gd name="connsiteX21" fmla="*/ 675316 w 1279991"/>
              <a:gd name="connsiteY21" fmla="*/ 1569044 h 1650470"/>
              <a:gd name="connsiteX22" fmla="*/ 669165 w 1279991"/>
              <a:gd name="connsiteY22" fmla="*/ 1334102 h 1650470"/>
              <a:gd name="connsiteX23" fmla="*/ 670713 w 1279991"/>
              <a:gd name="connsiteY23" fmla="*/ 1330211 h 1650470"/>
              <a:gd name="connsiteX24" fmla="*/ 835522 w 1279991"/>
              <a:gd name="connsiteY24" fmla="*/ 1165172 h 1650470"/>
              <a:gd name="connsiteX25" fmla="*/ 1035773 w 1279991"/>
              <a:gd name="connsiteY25" fmla="*/ 957409 h 1650470"/>
              <a:gd name="connsiteX26" fmla="*/ 1095843 w 1279991"/>
              <a:gd name="connsiteY26" fmla="*/ 970988 h 1650470"/>
              <a:gd name="connsiteX27" fmla="*/ 1280675 w 1279991"/>
              <a:gd name="connsiteY27" fmla="*/ 737992 h 1650470"/>
              <a:gd name="connsiteX28" fmla="*/ 1160536 w 1279991"/>
              <a:gd name="connsiteY28" fmla="*/ 520521 h 1650470"/>
              <a:gd name="connsiteX29" fmla="*/ 606020 w 1279991"/>
              <a:gd name="connsiteY29" fmla="*/ 1112740 h 1650470"/>
              <a:gd name="connsiteX30" fmla="*/ 573674 w 1279991"/>
              <a:gd name="connsiteY30" fmla="*/ 949626 h 1650470"/>
              <a:gd name="connsiteX31" fmla="*/ 678413 w 1279991"/>
              <a:gd name="connsiteY31" fmla="*/ 904977 h 1650470"/>
              <a:gd name="connsiteX32" fmla="*/ 606020 w 1279991"/>
              <a:gd name="connsiteY32" fmla="*/ 1112740 h 1650470"/>
              <a:gd name="connsiteX33" fmla="*/ 373443 w 1279991"/>
              <a:gd name="connsiteY33" fmla="*/ 1025345 h 1650470"/>
              <a:gd name="connsiteX34" fmla="*/ 441212 w 1279991"/>
              <a:gd name="connsiteY34" fmla="*/ 920502 h 1650470"/>
              <a:gd name="connsiteX35" fmla="*/ 484333 w 1279991"/>
              <a:gd name="connsiteY35" fmla="*/ 939918 h 1650470"/>
              <a:gd name="connsiteX36" fmla="*/ 532100 w 1279991"/>
              <a:gd name="connsiteY36" fmla="*/ 1178751 h 1650470"/>
              <a:gd name="connsiteX37" fmla="*/ 373443 w 1279991"/>
              <a:gd name="connsiteY37" fmla="*/ 1025345 h 1650470"/>
              <a:gd name="connsiteX38" fmla="*/ 800100 w 1279991"/>
              <a:gd name="connsiteY38" fmla="*/ 1077778 h 1650470"/>
              <a:gd name="connsiteX39" fmla="*/ 672262 w 1279991"/>
              <a:gd name="connsiteY39" fmla="*/ 1169043 h 1650470"/>
              <a:gd name="connsiteX40" fmla="*/ 783173 w 1279991"/>
              <a:gd name="connsiteY40" fmla="*/ 881669 h 1650470"/>
              <a:gd name="connsiteX41" fmla="*/ 917163 w 1279991"/>
              <a:gd name="connsiteY41" fmla="*/ 930210 h 1650470"/>
              <a:gd name="connsiteX42" fmla="*/ 960305 w 1279991"/>
              <a:gd name="connsiteY42" fmla="*/ 924393 h 1650470"/>
              <a:gd name="connsiteX43" fmla="*/ 800100 w 1279991"/>
              <a:gd name="connsiteY43" fmla="*/ 1077778 h 165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79991" h="1650470">
                <a:moveTo>
                  <a:pt x="1160536" y="520500"/>
                </a:moveTo>
                <a:cubicBezTo>
                  <a:pt x="1142061" y="442835"/>
                  <a:pt x="1102015" y="376824"/>
                  <a:pt x="1046549" y="336045"/>
                </a:cubicBezTo>
                <a:cubicBezTo>
                  <a:pt x="1046549" y="330229"/>
                  <a:pt x="1046549" y="324391"/>
                  <a:pt x="1046549" y="318575"/>
                </a:cubicBezTo>
                <a:cubicBezTo>
                  <a:pt x="1048097" y="186531"/>
                  <a:pt x="961832" y="77796"/>
                  <a:pt x="855566" y="77796"/>
                </a:cubicBezTo>
                <a:cubicBezTo>
                  <a:pt x="823219" y="77796"/>
                  <a:pt x="793949" y="87504"/>
                  <a:pt x="767753" y="104974"/>
                </a:cubicBezTo>
                <a:cubicBezTo>
                  <a:pt x="732331" y="40909"/>
                  <a:pt x="675337" y="130"/>
                  <a:pt x="609117" y="130"/>
                </a:cubicBezTo>
                <a:cubicBezTo>
                  <a:pt x="524400" y="130"/>
                  <a:pt x="451987" y="70033"/>
                  <a:pt x="425813" y="167115"/>
                </a:cubicBezTo>
                <a:cubicBezTo>
                  <a:pt x="398090" y="147699"/>
                  <a:pt x="365743" y="136045"/>
                  <a:pt x="331848" y="136045"/>
                </a:cubicBezTo>
                <a:cubicBezTo>
                  <a:pt x="225561" y="136045"/>
                  <a:pt x="139317" y="244780"/>
                  <a:pt x="139317" y="378769"/>
                </a:cubicBezTo>
                <a:cubicBezTo>
                  <a:pt x="139317" y="429256"/>
                  <a:pt x="151620" y="475851"/>
                  <a:pt x="173191" y="514684"/>
                </a:cubicBezTo>
                <a:cubicBezTo>
                  <a:pt x="73076" y="547700"/>
                  <a:pt x="683" y="660306"/>
                  <a:pt x="683" y="796220"/>
                </a:cubicBezTo>
                <a:cubicBezTo>
                  <a:pt x="683" y="957388"/>
                  <a:pt x="103874" y="1087486"/>
                  <a:pt x="231733" y="1087486"/>
                </a:cubicBezTo>
                <a:cubicBezTo>
                  <a:pt x="250208" y="1087486"/>
                  <a:pt x="268704" y="1083595"/>
                  <a:pt x="287178" y="1079724"/>
                </a:cubicBezTo>
                <a:cubicBezTo>
                  <a:pt x="361119" y="1122448"/>
                  <a:pt x="524400" y="1246729"/>
                  <a:pt x="532100" y="1388460"/>
                </a:cubicBezTo>
                <a:lnTo>
                  <a:pt x="525928" y="1572936"/>
                </a:lnTo>
                <a:cubicBezTo>
                  <a:pt x="525928" y="1582644"/>
                  <a:pt x="522852" y="1592352"/>
                  <a:pt x="516680" y="1600114"/>
                </a:cubicBezTo>
                <a:lnTo>
                  <a:pt x="502808" y="1617585"/>
                </a:lnTo>
                <a:cubicBezTo>
                  <a:pt x="493560" y="1631185"/>
                  <a:pt x="499732" y="1650601"/>
                  <a:pt x="513583" y="1650601"/>
                </a:cubicBezTo>
                <a:lnTo>
                  <a:pt x="683016" y="1650601"/>
                </a:lnTo>
                <a:cubicBezTo>
                  <a:pt x="695339" y="1650601"/>
                  <a:pt x="701511" y="1635055"/>
                  <a:pt x="696888" y="1621477"/>
                </a:cubicBezTo>
                <a:cubicBezTo>
                  <a:pt x="696888" y="1621477"/>
                  <a:pt x="689188" y="1602060"/>
                  <a:pt x="684564" y="1596223"/>
                </a:cubicBezTo>
                <a:cubicBezTo>
                  <a:pt x="679940" y="1588460"/>
                  <a:pt x="675316" y="1580698"/>
                  <a:pt x="675316" y="1569044"/>
                </a:cubicBezTo>
                <a:lnTo>
                  <a:pt x="669165" y="1334102"/>
                </a:lnTo>
                <a:cubicBezTo>
                  <a:pt x="669165" y="1332157"/>
                  <a:pt x="670713" y="1330211"/>
                  <a:pt x="670713" y="1330211"/>
                </a:cubicBezTo>
                <a:cubicBezTo>
                  <a:pt x="683037" y="1260308"/>
                  <a:pt x="756957" y="1213713"/>
                  <a:pt x="835522" y="1165172"/>
                </a:cubicBezTo>
                <a:cubicBezTo>
                  <a:pt x="914087" y="1116631"/>
                  <a:pt x="1006503" y="1058361"/>
                  <a:pt x="1035773" y="957409"/>
                </a:cubicBezTo>
                <a:cubicBezTo>
                  <a:pt x="1054248" y="965151"/>
                  <a:pt x="1074271" y="970988"/>
                  <a:pt x="1095843" y="970988"/>
                </a:cubicBezTo>
                <a:cubicBezTo>
                  <a:pt x="1197507" y="970988"/>
                  <a:pt x="1280675" y="866144"/>
                  <a:pt x="1280675" y="737992"/>
                </a:cubicBezTo>
                <a:cubicBezTo>
                  <a:pt x="1279126" y="638965"/>
                  <a:pt x="1229853" y="553516"/>
                  <a:pt x="1160536" y="520521"/>
                </a:cubicBezTo>
                <a:close/>
                <a:moveTo>
                  <a:pt x="606020" y="1112740"/>
                </a:moveTo>
                <a:cubicBezTo>
                  <a:pt x="601396" y="1064178"/>
                  <a:pt x="592169" y="1005929"/>
                  <a:pt x="573674" y="949626"/>
                </a:cubicBezTo>
                <a:cubicBezTo>
                  <a:pt x="612192" y="943788"/>
                  <a:pt x="647615" y="928264"/>
                  <a:pt x="678413" y="904977"/>
                </a:cubicBezTo>
                <a:cubicBezTo>
                  <a:pt x="646066" y="974859"/>
                  <a:pt x="621419" y="1050599"/>
                  <a:pt x="606020" y="1112740"/>
                </a:cubicBezTo>
                <a:close/>
                <a:moveTo>
                  <a:pt x="373443" y="1025345"/>
                </a:moveTo>
                <a:cubicBezTo>
                  <a:pt x="401165" y="998167"/>
                  <a:pt x="424264" y="961280"/>
                  <a:pt x="441212" y="920502"/>
                </a:cubicBezTo>
                <a:cubicBezTo>
                  <a:pt x="455083" y="928264"/>
                  <a:pt x="468934" y="936026"/>
                  <a:pt x="484333" y="939918"/>
                </a:cubicBezTo>
                <a:cubicBezTo>
                  <a:pt x="524400" y="1023420"/>
                  <a:pt x="532100" y="1118556"/>
                  <a:pt x="532100" y="1178751"/>
                </a:cubicBezTo>
                <a:cubicBezTo>
                  <a:pt x="482806" y="1112740"/>
                  <a:pt x="419640" y="1060307"/>
                  <a:pt x="373443" y="1025345"/>
                </a:cubicBezTo>
                <a:close/>
                <a:moveTo>
                  <a:pt x="800100" y="1077778"/>
                </a:moveTo>
                <a:cubicBezTo>
                  <a:pt x="755430" y="1104957"/>
                  <a:pt x="709232" y="1134081"/>
                  <a:pt x="672262" y="1169043"/>
                </a:cubicBezTo>
                <a:cubicBezTo>
                  <a:pt x="692285" y="1089432"/>
                  <a:pt x="727707" y="969042"/>
                  <a:pt x="783173" y="881669"/>
                </a:cubicBezTo>
                <a:cubicBezTo>
                  <a:pt x="821671" y="912739"/>
                  <a:pt x="867889" y="930210"/>
                  <a:pt x="917163" y="930210"/>
                </a:cubicBezTo>
                <a:cubicBezTo>
                  <a:pt x="932583" y="930210"/>
                  <a:pt x="946433" y="928264"/>
                  <a:pt x="960305" y="924393"/>
                </a:cubicBezTo>
                <a:cubicBezTo>
                  <a:pt x="943358" y="984588"/>
                  <a:pt x="883288" y="1025366"/>
                  <a:pt x="800100" y="1077778"/>
                </a:cubicBezTo>
                <a:close/>
              </a:path>
            </a:pathLst>
          </a:custGeom>
          <a:solidFill>
            <a:srgbClr val="000000"/>
          </a:solidFill>
          <a:ln w="17272" cap="flat">
            <a:noFill/>
            <a:prstDash val="solid"/>
            <a:miter/>
          </a:ln>
        </p:spPr>
        <p:txBody>
          <a:bodyPr rtlCol="0" anchor="ctr"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78B8AC-8700-4346-BB20-8F7D09C4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329246" y="4654486"/>
            <a:ext cx="543625" cy="663457"/>
          </a:xfrm>
          <a:custGeom>
            <a:avLst/>
            <a:gdLst>
              <a:gd name="connsiteX0" fmla="*/ 1170 w 199031"/>
              <a:gd name="connsiteY0" fmla="*/ 212 h 281206"/>
              <a:gd name="connsiteX1" fmla="*/ 200201 w 199031"/>
              <a:gd name="connsiteY1" fmla="*/ 212 h 281206"/>
              <a:gd name="connsiteX2" fmla="*/ 200201 w 199031"/>
              <a:gd name="connsiteY2" fmla="*/ 281418 h 281206"/>
              <a:gd name="connsiteX3" fmla="*/ 1170 w 199031"/>
              <a:gd name="connsiteY3" fmla="*/ 281418 h 28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31" h="281206">
                <a:moveTo>
                  <a:pt x="1170" y="212"/>
                </a:moveTo>
                <a:lnTo>
                  <a:pt x="200201" y="212"/>
                </a:lnTo>
                <a:lnTo>
                  <a:pt x="200201" y="281418"/>
                </a:lnTo>
                <a:lnTo>
                  <a:pt x="1170" y="281418"/>
                </a:lnTo>
                <a:close/>
              </a:path>
            </a:pathLst>
          </a:custGeom>
        </p:spPr>
      </p:pic>
      <p:sp>
        <p:nvSpPr>
          <p:cNvPr id="5" name="Triángulo isósceles 14">
            <a:extLst>
              <a:ext uri="{FF2B5EF4-FFF2-40B4-BE49-F238E27FC236}">
                <a16:creationId xmlns:a16="http://schemas.microsoft.com/office/drawing/2014/main" id="{E76A2110-DAA0-4A1E-BE5D-6C222409D246}"/>
              </a:ext>
            </a:extLst>
          </p:cNvPr>
          <p:cNvSpPr/>
          <p:nvPr/>
        </p:nvSpPr>
        <p:spPr>
          <a:xfrm rot="15859739">
            <a:off x="3479911" y="3038690"/>
            <a:ext cx="2139215" cy="3936962"/>
          </a:xfrm>
          <a:custGeom>
            <a:avLst/>
            <a:gdLst>
              <a:gd name="connsiteX0" fmla="*/ 0 w 1624739"/>
              <a:gd name="connsiteY0" fmla="*/ 2258549 h 2258549"/>
              <a:gd name="connsiteX1" fmla="*/ 822703 w 1624739"/>
              <a:gd name="connsiteY1" fmla="*/ 0 h 2258549"/>
              <a:gd name="connsiteX2" fmla="*/ 1624739 w 1624739"/>
              <a:gd name="connsiteY2" fmla="*/ 2258549 h 2258549"/>
              <a:gd name="connsiteX3" fmla="*/ 0 w 1624739"/>
              <a:gd name="connsiteY3" fmla="*/ 2258549 h 2258549"/>
              <a:gd name="connsiteX0" fmla="*/ 0 w 1624739"/>
              <a:gd name="connsiteY0" fmla="*/ 2258549 h 2505926"/>
              <a:gd name="connsiteX1" fmla="*/ 822703 w 1624739"/>
              <a:gd name="connsiteY1" fmla="*/ 0 h 2505926"/>
              <a:gd name="connsiteX2" fmla="*/ 1624739 w 1624739"/>
              <a:gd name="connsiteY2" fmla="*/ 2258549 h 2505926"/>
              <a:gd name="connsiteX3" fmla="*/ 859499 w 1624739"/>
              <a:gd name="connsiteY3" fmla="*/ 2505903 h 2505926"/>
              <a:gd name="connsiteX4" fmla="*/ 0 w 1624739"/>
              <a:gd name="connsiteY4" fmla="*/ 2258549 h 2505926"/>
              <a:gd name="connsiteX0" fmla="*/ 0 w 1624739"/>
              <a:gd name="connsiteY0" fmla="*/ 2258549 h 2505903"/>
              <a:gd name="connsiteX1" fmla="*/ 822703 w 1624739"/>
              <a:gd name="connsiteY1" fmla="*/ 0 h 2505903"/>
              <a:gd name="connsiteX2" fmla="*/ 1624739 w 1624739"/>
              <a:gd name="connsiteY2" fmla="*/ 2258549 h 2505903"/>
              <a:gd name="connsiteX3" fmla="*/ 859499 w 1624739"/>
              <a:gd name="connsiteY3" fmla="*/ 2505903 h 2505903"/>
              <a:gd name="connsiteX4" fmla="*/ 0 w 1624739"/>
              <a:gd name="connsiteY4" fmla="*/ 2258549 h 2505903"/>
              <a:gd name="connsiteX0" fmla="*/ 0 w 1624739"/>
              <a:gd name="connsiteY0" fmla="*/ 2258549 h 2505906"/>
              <a:gd name="connsiteX1" fmla="*/ 822703 w 1624739"/>
              <a:gd name="connsiteY1" fmla="*/ 0 h 2505906"/>
              <a:gd name="connsiteX2" fmla="*/ 1624739 w 1624739"/>
              <a:gd name="connsiteY2" fmla="*/ 2258549 h 2505906"/>
              <a:gd name="connsiteX3" fmla="*/ 859499 w 1624739"/>
              <a:gd name="connsiteY3" fmla="*/ 2505903 h 2505906"/>
              <a:gd name="connsiteX4" fmla="*/ 0 w 1624739"/>
              <a:gd name="connsiteY4" fmla="*/ 2258549 h 2505906"/>
              <a:gd name="connsiteX0" fmla="*/ 0 w 1624739"/>
              <a:gd name="connsiteY0" fmla="*/ 2258549 h 2505906"/>
              <a:gd name="connsiteX1" fmla="*/ 822703 w 1624739"/>
              <a:gd name="connsiteY1" fmla="*/ 0 h 2505906"/>
              <a:gd name="connsiteX2" fmla="*/ 1624739 w 1624739"/>
              <a:gd name="connsiteY2" fmla="*/ 2258549 h 2505906"/>
              <a:gd name="connsiteX3" fmla="*/ 859499 w 1624739"/>
              <a:gd name="connsiteY3" fmla="*/ 2505903 h 2505906"/>
              <a:gd name="connsiteX4" fmla="*/ 0 w 1624739"/>
              <a:gd name="connsiteY4" fmla="*/ 2258549 h 2505906"/>
              <a:gd name="connsiteX0" fmla="*/ 0 w 1543513"/>
              <a:gd name="connsiteY0" fmla="*/ 2258549 h 2505906"/>
              <a:gd name="connsiteX1" fmla="*/ 822703 w 1543513"/>
              <a:gd name="connsiteY1" fmla="*/ 0 h 2505906"/>
              <a:gd name="connsiteX2" fmla="*/ 1543513 w 1543513"/>
              <a:gd name="connsiteY2" fmla="*/ 2177570 h 2505906"/>
              <a:gd name="connsiteX3" fmla="*/ 859499 w 1543513"/>
              <a:gd name="connsiteY3" fmla="*/ 2505903 h 2505906"/>
              <a:gd name="connsiteX4" fmla="*/ 0 w 1543513"/>
              <a:gd name="connsiteY4" fmla="*/ 2258549 h 2505906"/>
              <a:gd name="connsiteX0" fmla="*/ 0 w 1543513"/>
              <a:gd name="connsiteY0" fmla="*/ 2258549 h 2505906"/>
              <a:gd name="connsiteX1" fmla="*/ 822703 w 1543513"/>
              <a:gd name="connsiteY1" fmla="*/ 0 h 2505906"/>
              <a:gd name="connsiteX2" fmla="*/ 1543513 w 1543513"/>
              <a:gd name="connsiteY2" fmla="*/ 2177570 h 2505906"/>
              <a:gd name="connsiteX3" fmla="*/ 859499 w 1543513"/>
              <a:gd name="connsiteY3" fmla="*/ 2505903 h 2505906"/>
              <a:gd name="connsiteX4" fmla="*/ 0 w 1543513"/>
              <a:gd name="connsiteY4" fmla="*/ 2258549 h 2505906"/>
              <a:gd name="connsiteX0" fmla="*/ 0 w 1543513"/>
              <a:gd name="connsiteY0" fmla="*/ 2258549 h 2505909"/>
              <a:gd name="connsiteX1" fmla="*/ 822703 w 1543513"/>
              <a:gd name="connsiteY1" fmla="*/ 0 h 2505909"/>
              <a:gd name="connsiteX2" fmla="*/ 1543513 w 1543513"/>
              <a:gd name="connsiteY2" fmla="*/ 2177570 h 2505909"/>
              <a:gd name="connsiteX3" fmla="*/ 859499 w 1543513"/>
              <a:gd name="connsiteY3" fmla="*/ 2505903 h 2505909"/>
              <a:gd name="connsiteX4" fmla="*/ 0 w 1543513"/>
              <a:gd name="connsiteY4" fmla="*/ 2258549 h 250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513" h="2505909">
                <a:moveTo>
                  <a:pt x="0" y="2258549"/>
                </a:moveTo>
                <a:lnTo>
                  <a:pt x="822703" y="0"/>
                </a:lnTo>
                <a:lnTo>
                  <a:pt x="1543513" y="2177570"/>
                </a:lnTo>
                <a:cubicBezTo>
                  <a:pt x="1537351" y="2189477"/>
                  <a:pt x="1529603" y="2506593"/>
                  <a:pt x="859499" y="2505903"/>
                </a:cubicBezTo>
                <a:cubicBezTo>
                  <a:pt x="250207" y="2506726"/>
                  <a:pt x="204977" y="2431735"/>
                  <a:pt x="0" y="225854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1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írculo parcial 5">
            <a:extLst>
              <a:ext uri="{FF2B5EF4-FFF2-40B4-BE49-F238E27FC236}">
                <a16:creationId xmlns:a16="http://schemas.microsoft.com/office/drawing/2014/main" id="{FF9A48F0-8FD9-4C25-9B2A-E43735BE1160}"/>
              </a:ext>
            </a:extLst>
          </p:cNvPr>
          <p:cNvSpPr/>
          <p:nvPr/>
        </p:nvSpPr>
        <p:spPr>
          <a:xfrm rot="17554535">
            <a:off x="1556491" y="3525318"/>
            <a:ext cx="2217368" cy="3159538"/>
          </a:xfrm>
          <a:prstGeom prst="pie">
            <a:avLst>
              <a:gd name="adj1" fmla="val 2511280"/>
              <a:gd name="adj2" fmla="val 4911655"/>
            </a:avLst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7" name="Gráfico 6" descr="Mofeta">
            <a:extLst>
              <a:ext uri="{FF2B5EF4-FFF2-40B4-BE49-F238E27FC236}">
                <a16:creationId xmlns:a16="http://schemas.microsoft.com/office/drawing/2014/main" id="{EC0B32DA-8DEC-4B9D-A6A5-8238FE7D2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9527" y="5543698"/>
            <a:ext cx="863800" cy="746146"/>
          </a:xfrm>
          <a:prstGeom prst="rect">
            <a:avLst/>
          </a:prstGeom>
        </p:spPr>
      </p:pic>
      <p:pic>
        <p:nvPicPr>
          <p:cNvPr id="8" name="Gráfico 7" descr="Ciervo">
            <a:extLst>
              <a:ext uri="{FF2B5EF4-FFF2-40B4-BE49-F238E27FC236}">
                <a16:creationId xmlns:a16="http://schemas.microsoft.com/office/drawing/2014/main" id="{1816CF98-2AC1-4F0B-9B7C-CDBD856EC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3109" y="4071124"/>
            <a:ext cx="1704777" cy="1472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340DA42-87C9-4C36-8EC3-B94C5E13042C}"/>
                  </a:ext>
                </a:extLst>
              </p:cNvPr>
              <p:cNvSpPr txBox="1"/>
              <p:nvPr/>
            </p:nvSpPr>
            <p:spPr>
              <a:xfrm>
                <a:off x="3866601" y="4686019"/>
                <a:ext cx="167995" cy="525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CO" sz="40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340DA42-87C9-4C36-8EC3-B94C5E13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01" y="4686019"/>
                <a:ext cx="167995" cy="525496"/>
              </a:xfrm>
              <a:prstGeom prst="rect">
                <a:avLst/>
              </a:prstGeom>
              <a:blipFill>
                <a:blip r:embed="rId7"/>
                <a:stretch>
                  <a:fillRect r="-5357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5D923C9-4F8D-4ED6-AEB0-4AC4CD6B5383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2582602" y="4496701"/>
            <a:ext cx="1966916" cy="6083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01DED1-6047-42ED-BDC6-1CC0C5C59751}"/>
              </a:ext>
            </a:extLst>
          </p:cNvPr>
          <p:cNvSpPr txBox="1"/>
          <p:nvPr/>
        </p:nvSpPr>
        <p:spPr>
          <a:xfrm>
            <a:off x="4170742" y="4046035"/>
            <a:ext cx="236268" cy="60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6268D26-C326-4372-A9F8-97FF4912CC6A}"/>
              </a:ext>
            </a:extLst>
          </p:cNvPr>
          <p:cNvCxnSpPr>
            <a:cxnSpLocks/>
          </p:cNvCxnSpPr>
          <p:nvPr/>
        </p:nvCxnSpPr>
        <p:spPr>
          <a:xfrm flipV="1">
            <a:off x="6906544" y="3774618"/>
            <a:ext cx="0" cy="2201170"/>
          </a:xfrm>
          <a:prstGeom prst="line">
            <a:avLst/>
          </a:prstGeom>
          <a:ln w="28575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BF8C4B9-9BE7-44B2-B0F5-D65ADA1C4ADA}"/>
              </a:ext>
            </a:extLst>
          </p:cNvPr>
          <p:cNvCxnSpPr>
            <a:cxnSpLocks/>
          </p:cNvCxnSpPr>
          <p:nvPr/>
        </p:nvCxnSpPr>
        <p:spPr>
          <a:xfrm>
            <a:off x="6497706" y="3774618"/>
            <a:ext cx="426410" cy="1"/>
          </a:xfrm>
          <a:prstGeom prst="line">
            <a:avLst/>
          </a:prstGeom>
          <a:ln w="28575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1948F5A-FB75-43FB-8EC7-FE5582F0489C}"/>
              </a:ext>
            </a:extLst>
          </p:cNvPr>
          <p:cNvCxnSpPr>
            <a:cxnSpLocks/>
          </p:cNvCxnSpPr>
          <p:nvPr/>
        </p:nvCxnSpPr>
        <p:spPr>
          <a:xfrm>
            <a:off x="6491290" y="5975787"/>
            <a:ext cx="426410" cy="1"/>
          </a:xfrm>
          <a:prstGeom prst="line">
            <a:avLst/>
          </a:prstGeom>
          <a:ln w="28575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90DDF41-E546-4A50-8A0E-6C6775E76588}"/>
              </a:ext>
            </a:extLst>
          </p:cNvPr>
          <p:cNvSpPr txBox="1"/>
          <p:nvPr/>
        </p:nvSpPr>
        <p:spPr>
          <a:xfrm>
            <a:off x="6895389" y="4046035"/>
            <a:ext cx="2356483" cy="1497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Área efectiva de muestreo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DA7892-5A08-47CB-A1D7-4B528322AEAB}"/>
              </a:ext>
            </a:extLst>
          </p:cNvPr>
          <p:cNvSpPr txBox="1"/>
          <p:nvPr/>
        </p:nvSpPr>
        <p:spPr>
          <a:xfrm>
            <a:off x="2435385" y="167538"/>
            <a:ext cx="1090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/>
              <a:t>La detectabilidad imperfecta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A7FF8FC-E4A1-4D11-A5BA-03B2F8825400}"/>
              </a:ext>
            </a:extLst>
          </p:cNvPr>
          <p:cNvSpPr txBox="1"/>
          <p:nvPr/>
        </p:nvSpPr>
        <p:spPr>
          <a:xfrm>
            <a:off x="7646646" y="1166021"/>
            <a:ext cx="46737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Puede darse a escala de la cámara o del área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Angulo de instalación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Altura de instalación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Modelo de la cámara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Sensibilidad</a:t>
            </a:r>
          </a:p>
        </p:txBody>
      </p:sp>
    </p:spTree>
    <p:extLst>
      <p:ext uri="{BB962C8B-B14F-4D97-AF65-F5344CB8AC3E}">
        <p14:creationId xmlns:p14="http://schemas.microsoft.com/office/powerpoint/2010/main" val="310862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0A60401-BC76-4799-87BE-8579ECDD7C74}"/>
              </a:ext>
            </a:extLst>
          </p:cNvPr>
          <p:cNvSpPr txBox="1"/>
          <p:nvPr/>
        </p:nvSpPr>
        <p:spPr>
          <a:xfrm>
            <a:off x="1311041" y="182553"/>
            <a:ext cx="9569918" cy="1538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s-CO" sz="4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 lo que </a:t>
            </a:r>
            <a:r>
              <a:rPr lang="es-CO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queremos</a:t>
            </a: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CO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conocer</a:t>
            </a: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s-CO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entender</a:t>
            </a: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86583F-F1A7-4F7F-AEED-C1E151048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78378" y="4003046"/>
            <a:ext cx="3383280" cy="0"/>
          </a:xfrm>
          <a:prstGeom prst="line">
            <a:avLst/>
          </a:prstGeom>
          <a:ln w="19050">
            <a:solidFill>
              <a:srgbClr val="FDF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9E7818E-3C65-4BF3-B9BD-EC2862A3A58C}"/>
              </a:ext>
            </a:extLst>
          </p:cNvPr>
          <p:cNvSpPr txBox="1"/>
          <p:nvPr/>
        </p:nvSpPr>
        <p:spPr>
          <a:xfrm>
            <a:off x="5704113" y="2093372"/>
            <a:ext cx="5549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O" sz="3200" dirty="0"/>
              <a:t>Formular la pregunta y objetivo de investigación</a:t>
            </a:r>
            <a:endParaRPr lang="es-CO" sz="3200" b="1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AC30A00-AC5E-49FE-A0B1-C338E3FB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8" y="2394939"/>
            <a:ext cx="4384857" cy="3365570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4A39791-5D7B-4A79-B2E5-1ACC9F79C2C0}"/>
              </a:ext>
            </a:extLst>
          </p:cNvPr>
          <p:cNvSpPr/>
          <p:nvPr/>
        </p:nvSpPr>
        <p:spPr>
          <a:xfrm>
            <a:off x="5997602" y="3543369"/>
            <a:ext cx="1840111" cy="86534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Teoría ecológica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9877E0B-7707-45A8-ABDC-62673991A4C3}"/>
              </a:ext>
            </a:extLst>
          </p:cNvPr>
          <p:cNvSpPr/>
          <p:nvPr/>
        </p:nvSpPr>
        <p:spPr>
          <a:xfrm>
            <a:off x="9409755" y="3565635"/>
            <a:ext cx="1641022" cy="7592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Procesos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BFCF396-F2ED-478E-A113-2DD747E7209B}"/>
              </a:ext>
            </a:extLst>
          </p:cNvPr>
          <p:cNvSpPr/>
          <p:nvPr/>
        </p:nvSpPr>
        <p:spPr>
          <a:xfrm>
            <a:off x="7752701" y="4803755"/>
            <a:ext cx="1989778" cy="10772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Ecología de la especie</a:t>
            </a:r>
          </a:p>
        </p:txBody>
      </p:sp>
    </p:spTree>
    <p:extLst>
      <p:ext uri="{BB962C8B-B14F-4D97-AF65-F5344CB8AC3E}">
        <p14:creationId xmlns:p14="http://schemas.microsoft.com/office/powerpoint/2010/main" val="2122315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A58984E-54AF-4DD4-9E34-2A8297E49980}"/>
              </a:ext>
            </a:extLst>
          </p:cNvPr>
          <p:cNvSpPr txBox="1"/>
          <p:nvPr/>
        </p:nvSpPr>
        <p:spPr>
          <a:xfrm>
            <a:off x="750917" y="5807796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Aproximaciones extra</a:t>
            </a:r>
          </a:p>
        </p:txBody>
      </p:sp>
      <p:pic>
        <p:nvPicPr>
          <p:cNvPr id="3" name="Imagen 2" descr="Un animal parado en el pasto&#10;&#10;Descripción generada automáticamente con confianza media">
            <a:extLst>
              <a:ext uri="{FF2B5EF4-FFF2-40B4-BE49-F238E27FC236}">
                <a16:creationId xmlns:a16="http://schemas.microsoft.com/office/drawing/2014/main" id="{4A271A1C-BF8B-44FF-9699-E6C52383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1" b="7866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16064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A58984E-54AF-4DD4-9E34-2A8297E49980}"/>
              </a:ext>
            </a:extLst>
          </p:cNvPr>
          <p:cNvSpPr txBox="1"/>
          <p:nvPr/>
        </p:nvSpPr>
        <p:spPr>
          <a:xfrm>
            <a:off x="1848573" y="540372"/>
            <a:ext cx="972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Aproximaciones “</a:t>
            </a:r>
            <a:r>
              <a:rPr lang="es-CO" sz="4000" dirty="0" err="1"/>
              <a:t>semi”experimentales</a:t>
            </a:r>
            <a:endParaRPr lang="es-CO" sz="4000" b="1" dirty="0"/>
          </a:p>
        </p:txBody>
      </p:sp>
      <p:pic>
        <p:nvPicPr>
          <p:cNvPr id="5" name="Imagen 4" descr="Imagen que contiene comida, tabla, tazón, pastel&#10;&#10;Descripción generada automáticamente">
            <a:extLst>
              <a:ext uri="{FF2B5EF4-FFF2-40B4-BE49-F238E27FC236}">
                <a16:creationId xmlns:a16="http://schemas.microsoft.com/office/drawing/2014/main" id="{4612E4BC-CE83-41DE-8BD2-B71B14A76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2" y="1886859"/>
            <a:ext cx="5901785" cy="4430769"/>
          </a:xfrm>
          <a:prstGeom prst="rect">
            <a:avLst/>
          </a:prstGeom>
        </p:spPr>
      </p:pic>
      <p:pic>
        <p:nvPicPr>
          <p:cNvPr id="11" name="Imagen 10" descr="Imagen que contiene cubierto, tabla, llenado, diferente&#10;&#10;Descripción generada automáticamente">
            <a:extLst>
              <a:ext uri="{FF2B5EF4-FFF2-40B4-BE49-F238E27FC236}">
                <a16:creationId xmlns:a16="http://schemas.microsoft.com/office/drawing/2014/main" id="{AE4B363D-0E6C-441F-ACC9-B2CE5AEE1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88" y="1886859"/>
            <a:ext cx="5907692" cy="443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7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A58984E-54AF-4DD4-9E34-2A8297E49980}"/>
              </a:ext>
            </a:extLst>
          </p:cNvPr>
          <p:cNvSpPr txBox="1"/>
          <p:nvPr/>
        </p:nvSpPr>
        <p:spPr>
          <a:xfrm>
            <a:off x="465364" y="589479"/>
            <a:ext cx="1101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/>
              <a:t>Mostela: En busca de los carnívoros sin foto</a:t>
            </a:r>
          </a:p>
        </p:txBody>
      </p:sp>
      <p:pic>
        <p:nvPicPr>
          <p:cNvPr id="3" name="Imagen 2" descr="Imagen que contiene exterior, edificio, pasto, casa&#10;&#10;Descripción generada automáticamente">
            <a:extLst>
              <a:ext uri="{FF2B5EF4-FFF2-40B4-BE49-F238E27FC236}">
                <a16:creationId xmlns:a16="http://schemas.microsoft.com/office/drawing/2014/main" id="{CF5B680E-AEF2-4F4A-B25A-55BD38AA4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" y="2026670"/>
            <a:ext cx="5986483" cy="4241851"/>
          </a:xfrm>
          <a:prstGeom prst="rect">
            <a:avLst/>
          </a:prstGeom>
        </p:spPr>
      </p:pic>
      <p:pic>
        <p:nvPicPr>
          <p:cNvPr id="6" name="Imagen 5" descr="Imagen que contiene interior, foto, gato, pequeño&#10;&#10;Descripción generada automáticamente">
            <a:extLst>
              <a:ext uri="{FF2B5EF4-FFF2-40B4-BE49-F238E27FC236}">
                <a16:creationId xmlns:a16="http://schemas.microsoft.com/office/drawing/2014/main" id="{8483303F-F8C4-49B2-81D8-B14872681E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2" r="12217" b="4401"/>
          <a:stretch/>
        </p:blipFill>
        <p:spPr>
          <a:xfrm>
            <a:off x="6096000" y="2026670"/>
            <a:ext cx="5888147" cy="42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13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 campo con árboles&#10;&#10;Descripción generada automáticamente con confianza media">
            <a:extLst>
              <a:ext uri="{FF2B5EF4-FFF2-40B4-BE49-F238E27FC236}">
                <a16:creationId xmlns:a16="http://schemas.microsoft.com/office/drawing/2014/main" id="{2E6C9283-C31C-4829-848C-DCBB3449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10" name="Imagen 9" descr="Campo con arboles&#10;&#10;Descripción generada automáticamente con confianza media">
            <a:extLst>
              <a:ext uri="{FF2B5EF4-FFF2-40B4-BE49-F238E27FC236}">
                <a16:creationId xmlns:a16="http://schemas.microsoft.com/office/drawing/2014/main" id="{176CD270-91FD-4F6E-AA48-D813E4623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2" name="Imagen 1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7F30B98-4395-45DE-969F-74FE4021F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8" t="31515" r="15075" b="46801"/>
          <a:stretch/>
        </p:blipFill>
        <p:spPr>
          <a:xfrm>
            <a:off x="193964" y="3082331"/>
            <a:ext cx="5902036" cy="148705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CDAAD68-6920-4425-A367-55AC3731A70D}"/>
              </a:ext>
            </a:extLst>
          </p:cNvPr>
          <p:cNvSpPr txBox="1"/>
          <p:nvPr/>
        </p:nvSpPr>
        <p:spPr>
          <a:xfrm>
            <a:off x="802106" y="1142232"/>
            <a:ext cx="4620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/>
              <a:t>Monitoreo de la vegetación</a:t>
            </a:r>
          </a:p>
        </p:txBody>
      </p:sp>
    </p:spTree>
    <p:extLst>
      <p:ext uri="{BB962C8B-B14F-4D97-AF65-F5344CB8AC3E}">
        <p14:creationId xmlns:p14="http://schemas.microsoft.com/office/powerpoint/2010/main" val="3121951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F9046B4-6013-4B42-9431-AF4A74B0FB53}"/>
              </a:ext>
            </a:extLst>
          </p:cNvPr>
          <p:cNvSpPr/>
          <p:nvPr/>
        </p:nvSpPr>
        <p:spPr>
          <a:xfrm>
            <a:off x="2326105" y="218946"/>
            <a:ext cx="7002379" cy="1110904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3600" dirty="0"/>
              <a:t>¿Por qué es importante este curso?</a:t>
            </a:r>
          </a:p>
        </p:txBody>
      </p:sp>
      <p:pic>
        <p:nvPicPr>
          <p:cNvPr id="6" name="Imagen 5" descr="Imagen que contiene televisión, negro, pantalla, oscuro&#10;&#10;Descripción generada automáticamente">
            <a:extLst>
              <a:ext uri="{FF2B5EF4-FFF2-40B4-BE49-F238E27FC236}">
                <a16:creationId xmlns:a16="http://schemas.microsoft.com/office/drawing/2014/main" id="{0C91C2E8-E9D7-45E6-9306-9631687C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37" y="1576254"/>
            <a:ext cx="8791713" cy="495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26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9EA85D0-EDF7-4CB2-98C7-D52E2C1C4E43}"/>
              </a:ext>
            </a:extLst>
          </p:cNvPr>
          <p:cNvSpPr txBox="1"/>
          <p:nvPr/>
        </p:nvSpPr>
        <p:spPr>
          <a:xfrm>
            <a:off x="1518558" y="227833"/>
            <a:ext cx="8438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/>
              <a:t>Todos comenzamos con nuestro Excel de colores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23700D-D98F-455A-9813-99038B9BE358}"/>
              </a:ext>
            </a:extLst>
          </p:cNvPr>
          <p:cNvSpPr txBox="1"/>
          <p:nvPr/>
        </p:nvSpPr>
        <p:spPr>
          <a:xfrm>
            <a:off x="6515101" y="1722652"/>
            <a:ext cx="5314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Consume muchísimo tiempo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Mayor probabilidad de errores al digitar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Cada quien organiza los datos como quiere y puede</a:t>
            </a:r>
          </a:p>
        </p:txBody>
      </p:sp>
      <p:pic>
        <p:nvPicPr>
          <p:cNvPr id="9" name="Imagen 8" descr="Una persona con un gato en frente de laptop&#10;&#10;Descripción generada automáticamente con confianza media">
            <a:extLst>
              <a:ext uri="{FF2B5EF4-FFF2-40B4-BE49-F238E27FC236}">
                <a16:creationId xmlns:a16="http://schemas.microsoft.com/office/drawing/2014/main" id="{C2A6956F-B536-49C3-B7CB-D0530992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43" y="4140801"/>
            <a:ext cx="4176712" cy="2349401"/>
          </a:xfrm>
          <a:prstGeom prst="rect">
            <a:avLst/>
          </a:prstGeom>
        </p:spPr>
      </p:pic>
      <p:pic>
        <p:nvPicPr>
          <p:cNvPr id="11" name="Imagen 10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BB5E3F27-025B-49D2-A584-85AC01756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83" r="25987"/>
          <a:stretch/>
        </p:blipFill>
        <p:spPr>
          <a:xfrm>
            <a:off x="451644" y="2358190"/>
            <a:ext cx="5802199" cy="30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14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9EA85D0-EDF7-4CB2-98C7-D52E2C1C4E43}"/>
              </a:ext>
            </a:extLst>
          </p:cNvPr>
          <p:cNvSpPr txBox="1"/>
          <p:nvPr/>
        </p:nvSpPr>
        <p:spPr>
          <a:xfrm>
            <a:off x="1959567" y="275958"/>
            <a:ext cx="7307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/>
              <a:t>Lo mejor de sistematizar la información</a:t>
            </a:r>
          </a:p>
        </p:txBody>
      </p:sp>
      <p:pic>
        <p:nvPicPr>
          <p:cNvPr id="2050" name="Picture 2" descr="RStudio - Wikipedia, la enciclopedia libre">
            <a:extLst>
              <a:ext uri="{FF2B5EF4-FFF2-40B4-BE49-F238E27FC236}">
                <a16:creationId xmlns:a16="http://schemas.microsoft.com/office/drawing/2014/main" id="{A1B18E60-6182-4B4A-9C48-500DD3841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9" y="1529482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4A872BB-9AAE-4D2C-ACAB-1FE77475E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3596" r="42243" b="66849"/>
          <a:stretch/>
        </p:blipFill>
        <p:spPr>
          <a:xfrm>
            <a:off x="4821380" y="1599397"/>
            <a:ext cx="3934691" cy="1117600"/>
          </a:xfrm>
          <a:prstGeom prst="rect">
            <a:avLst/>
          </a:prstGeom>
        </p:spPr>
      </p:pic>
      <p:sp>
        <p:nvSpPr>
          <p:cNvPr id="4" name="Signo de multiplicación 3">
            <a:extLst>
              <a:ext uri="{FF2B5EF4-FFF2-40B4-BE49-F238E27FC236}">
                <a16:creationId xmlns:a16="http://schemas.microsoft.com/office/drawing/2014/main" id="{0F60675C-7FE5-4BF4-BC32-BA2214A716D8}"/>
              </a:ext>
            </a:extLst>
          </p:cNvPr>
          <p:cNvSpPr/>
          <p:nvPr/>
        </p:nvSpPr>
        <p:spPr>
          <a:xfrm>
            <a:off x="4115772" y="1985570"/>
            <a:ext cx="424873" cy="48952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2534A80-4D25-410B-984C-E2AB73ABFBF8}"/>
              </a:ext>
            </a:extLst>
          </p:cNvPr>
          <p:cNvSpPr/>
          <p:nvPr/>
        </p:nvSpPr>
        <p:spPr>
          <a:xfrm>
            <a:off x="222759" y="3199599"/>
            <a:ext cx="1564105" cy="850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Organizar fotos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6A817F5-8F4B-4BC2-90F6-08CF99BEBB16}"/>
              </a:ext>
            </a:extLst>
          </p:cNvPr>
          <p:cNvSpPr/>
          <p:nvPr/>
        </p:nvSpPr>
        <p:spPr>
          <a:xfrm>
            <a:off x="868151" y="4275220"/>
            <a:ext cx="1793406" cy="1028135"/>
          </a:xfrm>
          <a:custGeom>
            <a:avLst/>
            <a:gdLst>
              <a:gd name="connsiteX0" fmla="*/ 0 w 1793406"/>
              <a:gd name="connsiteY0" fmla="*/ 171359 h 1028135"/>
              <a:gd name="connsiteX1" fmla="*/ 171359 w 1793406"/>
              <a:gd name="connsiteY1" fmla="*/ 0 h 1028135"/>
              <a:gd name="connsiteX2" fmla="*/ 640415 w 1793406"/>
              <a:gd name="connsiteY2" fmla="*/ 0 h 1028135"/>
              <a:gd name="connsiteX3" fmla="*/ 1080457 w 1793406"/>
              <a:gd name="connsiteY3" fmla="*/ 0 h 1028135"/>
              <a:gd name="connsiteX4" fmla="*/ 1622047 w 1793406"/>
              <a:gd name="connsiteY4" fmla="*/ 0 h 1028135"/>
              <a:gd name="connsiteX5" fmla="*/ 1793406 w 1793406"/>
              <a:gd name="connsiteY5" fmla="*/ 171359 h 1028135"/>
              <a:gd name="connsiteX6" fmla="*/ 1793406 w 1793406"/>
              <a:gd name="connsiteY6" fmla="*/ 500359 h 1028135"/>
              <a:gd name="connsiteX7" fmla="*/ 1793406 w 1793406"/>
              <a:gd name="connsiteY7" fmla="*/ 856776 h 1028135"/>
              <a:gd name="connsiteX8" fmla="*/ 1622047 w 1793406"/>
              <a:gd name="connsiteY8" fmla="*/ 1028135 h 1028135"/>
              <a:gd name="connsiteX9" fmla="*/ 1182005 w 1793406"/>
              <a:gd name="connsiteY9" fmla="*/ 1028135 h 1028135"/>
              <a:gd name="connsiteX10" fmla="*/ 683935 w 1793406"/>
              <a:gd name="connsiteY10" fmla="*/ 1028135 h 1028135"/>
              <a:gd name="connsiteX11" fmla="*/ 171359 w 1793406"/>
              <a:gd name="connsiteY11" fmla="*/ 1028135 h 1028135"/>
              <a:gd name="connsiteX12" fmla="*/ 0 w 1793406"/>
              <a:gd name="connsiteY12" fmla="*/ 856776 h 1028135"/>
              <a:gd name="connsiteX13" fmla="*/ 0 w 1793406"/>
              <a:gd name="connsiteY13" fmla="*/ 507213 h 1028135"/>
              <a:gd name="connsiteX14" fmla="*/ 0 w 1793406"/>
              <a:gd name="connsiteY14" fmla="*/ 171359 h 102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3406" h="1028135" extrusionOk="0">
                <a:moveTo>
                  <a:pt x="0" y="171359"/>
                </a:moveTo>
                <a:cubicBezTo>
                  <a:pt x="-11388" y="78391"/>
                  <a:pt x="60777" y="-20989"/>
                  <a:pt x="171359" y="0"/>
                </a:cubicBezTo>
                <a:cubicBezTo>
                  <a:pt x="401204" y="-41418"/>
                  <a:pt x="511578" y="42007"/>
                  <a:pt x="640415" y="0"/>
                </a:cubicBezTo>
                <a:cubicBezTo>
                  <a:pt x="769252" y="-42007"/>
                  <a:pt x="937370" y="46981"/>
                  <a:pt x="1080457" y="0"/>
                </a:cubicBezTo>
                <a:cubicBezTo>
                  <a:pt x="1223544" y="-46981"/>
                  <a:pt x="1386941" y="27677"/>
                  <a:pt x="1622047" y="0"/>
                </a:cubicBezTo>
                <a:cubicBezTo>
                  <a:pt x="1731900" y="-20939"/>
                  <a:pt x="1808315" y="80873"/>
                  <a:pt x="1793406" y="171359"/>
                </a:cubicBezTo>
                <a:cubicBezTo>
                  <a:pt x="1821463" y="297874"/>
                  <a:pt x="1775738" y="348243"/>
                  <a:pt x="1793406" y="500359"/>
                </a:cubicBezTo>
                <a:cubicBezTo>
                  <a:pt x="1811074" y="652475"/>
                  <a:pt x="1762740" y="782214"/>
                  <a:pt x="1793406" y="856776"/>
                </a:cubicBezTo>
                <a:cubicBezTo>
                  <a:pt x="1796338" y="948147"/>
                  <a:pt x="1692301" y="1037131"/>
                  <a:pt x="1622047" y="1028135"/>
                </a:cubicBezTo>
                <a:cubicBezTo>
                  <a:pt x="1490716" y="1071433"/>
                  <a:pt x="1358785" y="1018801"/>
                  <a:pt x="1182005" y="1028135"/>
                </a:cubicBezTo>
                <a:cubicBezTo>
                  <a:pt x="1005225" y="1037469"/>
                  <a:pt x="822851" y="995867"/>
                  <a:pt x="683935" y="1028135"/>
                </a:cubicBezTo>
                <a:cubicBezTo>
                  <a:pt x="545019" y="1060403"/>
                  <a:pt x="362902" y="997976"/>
                  <a:pt x="171359" y="1028135"/>
                </a:cubicBezTo>
                <a:cubicBezTo>
                  <a:pt x="72596" y="1029640"/>
                  <a:pt x="26268" y="950339"/>
                  <a:pt x="0" y="856776"/>
                </a:cubicBezTo>
                <a:cubicBezTo>
                  <a:pt x="-16838" y="709006"/>
                  <a:pt x="39999" y="609923"/>
                  <a:pt x="0" y="507213"/>
                </a:cubicBezTo>
                <a:cubicBezTo>
                  <a:pt x="-39999" y="404503"/>
                  <a:pt x="8864" y="294666"/>
                  <a:pt x="0" y="171359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8490379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Generar tabla de registros automática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3396F7-460C-4A4B-B7BA-7CBEE011F8FD}"/>
              </a:ext>
            </a:extLst>
          </p:cNvPr>
          <p:cNvSpPr/>
          <p:nvPr/>
        </p:nvSpPr>
        <p:spPr>
          <a:xfrm>
            <a:off x="2834112" y="3209885"/>
            <a:ext cx="1564105" cy="850232"/>
          </a:xfrm>
          <a:custGeom>
            <a:avLst/>
            <a:gdLst>
              <a:gd name="connsiteX0" fmla="*/ 0 w 1564105"/>
              <a:gd name="connsiteY0" fmla="*/ 141708 h 850232"/>
              <a:gd name="connsiteX1" fmla="*/ 141708 w 1564105"/>
              <a:gd name="connsiteY1" fmla="*/ 0 h 850232"/>
              <a:gd name="connsiteX2" fmla="*/ 542991 w 1564105"/>
              <a:gd name="connsiteY2" fmla="*/ 0 h 850232"/>
              <a:gd name="connsiteX3" fmla="*/ 957080 w 1564105"/>
              <a:gd name="connsiteY3" fmla="*/ 0 h 850232"/>
              <a:gd name="connsiteX4" fmla="*/ 1422397 w 1564105"/>
              <a:gd name="connsiteY4" fmla="*/ 0 h 850232"/>
              <a:gd name="connsiteX5" fmla="*/ 1564105 w 1564105"/>
              <a:gd name="connsiteY5" fmla="*/ 141708 h 850232"/>
              <a:gd name="connsiteX6" fmla="*/ 1564105 w 1564105"/>
              <a:gd name="connsiteY6" fmla="*/ 708524 h 850232"/>
              <a:gd name="connsiteX7" fmla="*/ 1422397 w 1564105"/>
              <a:gd name="connsiteY7" fmla="*/ 850232 h 850232"/>
              <a:gd name="connsiteX8" fmla="*/ 1008308 w 1564105"/>
              <a:gd name="connsiteY8" fmla="*/ 850232 h 850232"/>
              <a:gd name="connsiteX9" fmla="*/ 619832 w 1564105"/>
              <a:gd name="connsiteY9" fmla="*/ 850232 h 850232"/>
              <a:gd name="connsiteX10" fmla="*/ 141708 w 1564105"/>
              <a:gd name="connsiteY10" fmla="*/ 850232 h 850232"/>
              <a:gd name="connsiteX11" fmla="*/ 0 w 1564105"/>
              <a:gd name="connsiteY11" fmla="*/ 708524 h 850232"/>
              <a:gd name="connsiteX12" fmla="*/ 0 w 1564105"/>
              <a:gd name="connsiteY12" fmla="*/ 141708 h 85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4105" h="850232" extrusionOk="0">
                <a:moveTo>
                  <a:pt x="0" y="141708"/>
                </a:moveTo>
                <a:cubicBezTo>
                  <a:pt x="-5023" y="50259"/>
                  <a:pt x="48522" y="-2071"/>
                  <a:pt x="141708" y="0"/>
                </a:cubicBezTo>
                <a:cubicBezTo>
                  <a:pt x="326581" y="-28717"/>
                  <a:pt x="343532" y="27308"/>
                  <a:pt x="542991" y="0"/>
                </a:cubicBezTo>
                <a:cubicBezTo>
                  <a:pt x="742450" y="-27308"/>
                  <a:pt x="808071" y="9696"/>
                  <a:pt x="957080" y="0"/>
                </a:cubicBezTo>
                <a:cubicBezTo>
                  <a:pt x="1106089" y="-9696"/>
                  <a:pt x="1203359" y="5727"/>
                  <a:pt x="1422397" y="0"/>
                </a:cubicBezTo>
                <a:cubicBezTo>
                  <a:pt x="1489132" y="-9732"/>
                  <a:pt x="1564385" y="49600"/>
                  <a:pt x="1564105" y="141708"/>
                </a:cubicBezTo>
                <a:cubicBezTo>
                  <a:pt x="1619284" y="421751"/>
                  <a:pt x="1560159" y="500599"/>
                  <a:pt x="1564105" y="708524"/>
                </a:cubicBezTo>
                <a:cubicBezTo>
                  <a:pt x="1558251" y="779584"/>
                  <a:pt x="1498780" y="847095"/>
                  <a:pt x="1422397" y="850232"/>
                </a:cubicBezTo>
                <a:cubicBezTo>
                  <a:pt x="1267203" y="875449"/>
                  <a:pt x="1197275" y="818352"/>
                  <a:pt x="1008308" y="850232"/>
                </a:cubicBezTo>
                <a:cubicBezTo>
                  <a:pt x="819341" y="882112"/>
                  <a:pt x="743486" y="821246"/>
                  <a:pt x="619832" y="850232"/>
                </a:cubicBezTo>
                <a:cubicBezTo>
                  <a:pt x="496178" y="879218"/>
                  <a:pt x="368338" y="793522"/>
                  <a:pt x="141708" y="850232"/>
                </a:cubicBezTo>
                <a:cubicBezTo>
                  <a:pt x="68279" y="870676"/>
                  <a:pt x="5294" y="797332"/>
                  <a:pt x="0" y="708524"/>
                </a:cubicBezTo>
                <a:cubicBezTo>
                  <a:pt x="-46657" y="428828"/>
                  <a:pt x="65056" y="386801"/>
                  <a:pt x="0" y="14170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52304005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Exploración de datos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0B300E5-3F29-4C07-AE78-C2F2772532C2}"/>
              </a:ext>
            </a:extLst>
          </p:cNvPr>
          <p:cNvSpPr/>
          <p:nvPr/>
        </p:nvSpPr>
        <p:spPr>
          <a:xfrm>
            <a:off x="2834111" y="4363489"/>
            <a:ext cx="1564105" cy="992780"/>
          </a:xfrm>
          <a:custGeom>
            <a:avLst/>
            <a:gdLst>
              <a:gd name="connsiteX0" fmla="*/ 0 w 1564105"/>
              <a:gd name="connsiteY0" fmla="*/ 165467 h 992780"/>
              <a:gd name="connsiteX1" fmla="*/ 165467 w 1564105"/>
              <a:gd name="connsiteY1" fmla="*/ 0 h 992780"/>
              <a:gd name="connsiteX2" fmla="*/ 1398638 w 1564105"/>
              <a:gd name="connsiteY2" fmla="*/ 0 h 992780"/>
              <a:gd name="connsiteX3" fmla="*/ 1564105 w 1564105"/>
              <a:gd name="connsiteY3" fmla="*/ 165467 h 992780"/>
              <a:gd name="connsiteX4" fmla="*/ 1564105 w 1564105"/>
              <a:gd name="connsiteY4" fmla="*/ 827313 h 992780"/>
              <a:gd name="connsiteX5" fmla="*/ 1398638 w 1564105"/>
              <a:gd name="connsiteY5" fmla="*/ 992780 h 992780"/>
              <a:gd name="connsiteX6" fmla="*/ 165467 w 1564105"/>
              <a:gd name="connsiteY6" fmla="*/ 992780 h 992780"/>
              <a:gd name="connsiteX7" fmla="*/ 0 w 1564105"/>
              <a:gd name="connsiteY7" fmla="*/ 827313 h 992780"/>
              <a:gd name="connsiteX8" fmla="*/ 0 w 1564105"/>
              <a:gd name="connsiteY8" fmla="*/ 165467 h 99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4105" h="992780" extrusionOk="0">
                <a:moveTo>
                  <a:pt x="0" y="165467"/>
                </a:moveTo>
                <a:cubicBezTo>
                  <a:pt x="10751" y="88632"/>
                  <a:pt x="89923" y="7569"/>
                  <a:pt x="165467" y="0"/>
                </a:cubicBezTo>
                <a:cubicBezTo>
                  <a:pt x="506811" y="-51560"/>
                  <a:pt x="961290" y="-56745"/>
                  <a:pt x="1398638" y="0"/>
                </a:cubicBezTo>
                <a:cubicBezTo>
                  <a:pt x="1495973" y="-10419"/>
                  <a:pt x="1555019" y="67316"/>
                  <a:pt x="1564105" y="165467"/>
                </a:cubicBezTo>
                <a:cubicBezTo>
                  <a:pt x="1508950" y="253483"/>
                  <a:pt x="1585859" y="533031"/>
                  <a:pt x="1564105" y="827313"/>
                </a:cubicBezTo>
                <a:cubicBezTo>
                  <a:pt x="1562909" y="928174"/>
                  <a:pt x="1475258" y="982691"/>
                  <a:pt x="1398638" y="992780"/>
                </a:cubicBezTo>
                <a:cubicBezTo>
                  <a:pt x="1157811" y="992006"/>
                  <a:pt x="402616" y="1038683"/>
                  <a:pt x="165467" y="992780"/>
                </a:cubicBezTo>
                <a:cubicBezTo>
                  <a:pt x="77951" y="995043"/>
                  <a:pt x="-1639" y="921270"/>
                  <a:pt x="0" y="827313"/>
                </a:cubicBezTo>
                <a:cubicBezTo>
                  <a:pt x="46290" y="580042"/>
                  <a:pt x="-17309" y="259445"/>
                  <a:pt x="0" y="1654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48634103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Metadatos de muestreo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7F11D6B-EC99-4B22-B3CD-9CF740586B1D}"/>
              </a:ext>
            </a:extLst>
          </p:cNvPr>
          <p:cNvSpPr/>
          <p:nvPr/>
        </p:nvSpPr>
        <p:spPr>
          <a:xfrm>
            <a:off x="2834111" y="5652454"/>
            <a:ext cx="1706534" cy="1095146"/>
          </a:xfrm>
          <a:custGeom>
            <a:avLst/>
            <a:gdLst>
              <a:gd name="connsiteX0" fmla="*/ 0 w 1706534"/>
              <a:gd name="connsiteY0" fmla="*/ 182528 h 1095146"/>
              <a:gd name="connsiteX1" fmla="*/ 182528 w 1706534"/>
              <a:gd name="connsiteY1" fmla="*/ 0 h 1095146"/>
              <a:gd name="connsiteX2" fmla="*/ 589443 w 1706534"/>
              <a:gd name="connsiteY2" fmla="*/ 0 h 1095146"/>
              <a:gd name="connsiteX3" fmla="*/ 996358 w 1706534"/>
              <a:gd name="connsiteY3" fmla="*/ 0 h 1095146"/>
              <a:gd name="connsiteX4" fmla="*/ 1524006 w 1706534"/>
              <a:gd name="connsiteY4" fmla="*/ 0 h 1095146"/>
              <a:gd name="connsiteX5" fmla="*/ 1706534 w 1706534"/>
              <a:gd name="connsiteY5" fmla="*/ 182528 h 1095146"/>
              <a:gd name="connsiteX6" fmla="*/ 1706534 w 1706534"/>
              <a:gd name="connsiteY6" fmla="*/ 547573 h 1095146"/>
              <a:gd name="connsiteX7" fmla="*/ 1706534 w 1706534"/>
              <a:gd name="connsiteY7" fmla="*/ 912618 h 1095146"/>
              <a:gd name="connsiteX8" fmla="*/ 1524006 w 1706534"/>
              <a:gd name="connsiteY8" fmla="*/ 1095146 h 1095146"/>
              <a:gd name="connsiteX9" fmla="*/ 1050017 w 1706534"/>
              <a:gd name="connsiteY9" fmla="*/ 1095146 h 1095146"/>
              <a:gd name="connsiteX10" fmla="*/ 589443 w 1706534"/>
              <a:gd name="connsiteY10" fmla="*/ 1095146 h 1095146"/>
              <a:gd name="connsiteX11" fmla="*/ 182528 w 1706534"/>
              <a:gd name="connsiteY11" fmla="*/ 1095146 h 1095146"/>
              <a:gd name="connsiteX12" fmla="*/ 0 w 1706534"/>
              <a:gd name="connsiteY12" fmla="*/ 912618 h 1095146"/>
              <a:gd name="connsiteX13" fmla="*/ 0 w 1706534"/>
              <a:gd name="connsiteY13" fmla="*/ 569476 h 1095146"/>
              <a:gd name="connsiteX14" fmla="*/ 0 w 1706534"/>
              <a:gd name="connsiteY14" fmla="*/ 182528 h 109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06534" h="1095146" extrusionOk="0">
                <a:moveTo>
                  <a:pt x="0" y="182528"/>
                </a:moveTo>
                <a:cubicBezTo>
                  <a:pt x="602" y="99116"/>
                  <a:pt x="94207" y="2268"/>
                  <a:pt x="182528" y="0"/>
                </a:cubicBezTo>
                <a:cubicBezTo>
                  <a:pt x="380497" y="-10295"/>
                  <a:pt x="408359" y="18141"/>
                  <a:pt x="589443" y="0"/>
                </a:cubicBezTo>
                <a:cubicBezTo>
                  <a:pt x="770528" y="-18141"/>
                  <a:pt x="843212" y="3242"/>
                  <a:pt x="996358" y="0"/>
                </a:cubicBezTo>
                <a:cubicBezTo>
                  <a:pt x="1149505" y="-3242"/>
                  <a:pt x="1339075" y="4145"/>
                  <a:pt x="1524006" y="0"/>
                </a:cubicBezTo>
                <a:cubicBezTo>
                  <a:pt x="1613848" y="9740"/>
                  <a:pt x="1700805" y="97071"/>
                  <a:pt x="1706534" y="182528"/>
                </a:cubicBezTo>
                <a:cubicBezTo>
                  <a:pt x="1720140" y="310653"/>
                  <a:pt x="1696059" y="383874"/>
                  <a:pt x="1706534" y="547573"/>
                </a:cubicBezTo>
                <a:cubicBezTo>
                  <a:pt x="1717009" y="711272"/>
                  <a:pt x="1670417" y="775163"/>
                  <a:pt x="1706534" y="912618"/>
                </a:cubicBezTo>
                <a:cubicBezTo>
                  <a:pt x="1704696" y="1001253"/>
                  <a:pt x="1602149" y="1080228"/>
                  <a:pt x="1524006" y="1095146"/>
                </a:cubicBezTo>
                <a:cubicBezTo>
                  <a:pt x="1378004" y="1117416"/>
                  <a:pt x="1213832" y="1054859"/>
                  <a:pt x="1050017" y="1095146"/>
                </a:cubicBezTo>
                <a:cubicBezTo>
                  <a:pt x="886202" y="1135433"/>
                  <a:pt x="806897" y="1043107"/>
                  <a:pt x="589443" y="1095146"/>
                </a:cubicBezTo>
                <a:cubicBezTo>
                  <a:pt x="371989" y="1147185"/>
                  <a:pt x="317845" y="1087518"/>
                  <a:pt x="182528" y="1095146"/>
                </a:cubicBezTo>
                <a:cubicBezTo>
                  <a:pt x="95203" y="1116127"/>
                  <a:pt x="-22151" y="1002571"/>
                  <a:pt x="0" y="912618"/>
                </a:cubicBezTo>
                <a:cubicBezTo>
                  <a:pt x="-36738" y="837842"/>
                  <a:pt x="16736" y="684702"/>
                  <a:pt x="0" y="569476"/>
                </a:cubicBezTo>
                <a:cubicBezTo>
                  <a:pt x="-16736" y="454250"/>
                  <a:pt x="27616" y="340389"/>
                  <a:pt x="0" y="18252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92723515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Datos listos para muchos análisis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86E7009-8DA8-4093-B18B-78362A1C573B}"/>
              </a:ext>
            </a:extLst>
          </p:cNvPr>
          <p:cNvSpPr txBox="1"/>
          <p:nvPr/>
        </p:nvSpPr>
        <p:spPr>
          <a:xfrm>
            <a:off x="4649850" y="3331280"/>
            <a:ext cx="73193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Tener una base de datos </a:t>
            </a:r>
            <a:r>
              <a:rPr lang="es-CO" sz="2400" b="1" dirty="0"/>
              <a:t>organizada</a:t>
            </a:r>
            <a:r>
              <a:rPr lang="es-CO" sz="2400" dirty="0"/>
              <a:t>, generada de una manera </a:t>
            </a:r>
            <a:r>
              <a:rPr lang="es-CO" sz="2400" b="1" dirty="0"/>
              <a:t>reproducible</a:t>
            </a:r>
            <a:r>
              <a:rPr lang="es-CO" sz="2400" dirty="0"/>
              <a:t> y </a:t>
            </a:r>
            <a:r>
              <a:rPr lang="es-CO" sz="2400" b="1" dirty="0"/>
              <a:t>sistemática</a:t>
            </a:r>
            <a:r>
              <a:rPr lang="es-CO" sz="2400" dirty="0"/>
              <a:t> permite: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b="1" dirty="0"/>
              <a:t>Minimiza</a:t>
            </a:r>
            <a:r>
              <a:rPr lang="es-CO" sz="2400" dirty="0"/>
              <a:t> los errores humanos al transcribir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Eficacia para formatear datos para </a:t>
            </a:r>
            <a:r>
              <a:rPr lang="es-CO" sz="2400" b="1" dirty="0"/>
              <a:t>análisis subsecuentes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Formato estandarizado permite compartir tu director, colegas o compañeros </a:t>
            </a:r>
            <a:r>
              <a:rPr lang="es-CO" sz="2400" b="1" dirty="0"/>
              <a:t>para colaborar</a:t>
            </a:r>
          </a:p>
          <a:p>
            <a:endParaRPr lang="es-CO" sz="2400" dirty="0"/>
          </a:p>
        </p:txBody>
      </p:sp>
      <p:sp>
        <p:nvSpPr>
          <p:cNvPr id="10" name="Flecha: doblada 9">
            <a:extLst>
              <a:ext uri="{FF2B5EF4-FFF2-40B4-BE49-F238E27FC236}">
                <a16:creationId xmlns:a16="http://schemas.microsoft.com/office/drawing/2014/main" id="{7E171C71-C6DF-44B4-97BD-A6CA33EBB5B1}"/>
              </a:ext>
            </a:extLst>
          </p:cNvPr>
          <p:cNvSpPr/>
          <p:nvPr/>
        </p:nvSpPr>
        <p:spPr>
          <a:xfrm rot="10800000" flipH="1">
            <a:off x="222759" y="4275220"/>
            <a:ext cx="605611" cy="6926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7" name="Imagen 16" descr="Pantalla de computadora con un gato&#10;&#10;Descripción generada automáticamente con confianza media">
            <a:extLst>
              <a:ext uri="{FF2B5EF4-FFF2-40B4-BE49-F238E27FC236}">
                <a16:creationId xmlns:a16="http://schemas.microsoft.com/office/drawing/2014/main" id="{2F69E4DE-5563-4A53-AE97-9117B43AD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084" y="332657"/>
            <a:ext cx="3037474" cy="26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9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Animal caminando en el bosque&#10;&#10;Descripción generada automáticamente">
            <a:extLst>
              <a:ext uri="{FF2B5EF4-FFF2-40B4-BE49-F238E27FC236}">
                <a16:creationId xmlns:a16="http://schemas.microsoft.com/office/drawing/2014/main" id="{BB3E4F20-B8E7-4E20-A90B-24F5D2B78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811501F-C082-4305-A29A-F71F1A56FA08}"/>
              </a:ext>
            </a:extLst>
          </p:cNvPr>
          <p:cNvSpPr txBox="1"/>
          <p:nvPr/>
        </p:nvSpPr>
        <p:spPr>
          <a:xfrm>
            <a:off x="674255" y="249382"/>
            <a:ext cx="4044702" cy="830997"/>
          </a:xfrm>
          <a:prstGeom prst="rect">
            <a:avLst/>
          </a:prstGeom>
          <a:solidFill>
            <a:schemeClr val="bg2">
              <a:lumMod val="90000"/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48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37415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ED4D63-87F5-4457-ACDE-5E6464F19C41}"/>
              </a:ext>
            </a:extLst>
          </p:cNvPr>
          <p:cNvSpPr txBox="1"/>
          <p:nvPr/>
        </p:nvSpPr>
        <p:spPr>
          <a:xfrm>
            <a:off x="1949430" y="370599"/>
            <a:ext cx="829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4800" dirty="0">
                <a:latin typeface="+mj-lt"/>
              </a:rPr>
              <a:t>¿Cómo lo vamos a lograr?</a:t>
            </a:r>
            <a:endParaRPr lang="es-CO" sz="4800" b="1" dirty="0">
              <a:latin typeface="+mj-lt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433E9F7-B5BB-4940-B570-A7234BFA5D73}"/>
              </a:ext>
            </a:extLst>
          </p:cNvPr>
          <p:cNvSpPr/>
          <p:nvPr/>
        </p:nvSpPr>
        <p:spPr>
          <a:xfrm>
            <a:off x="114300" y="3105938"/>
            <a:ext cx="2604407" cy="1504078"/>
          </a:xfrm>
          <a:custGeom>
            <a:avLst/>
            <a:gdLst>
              <a:gd name="connsiteX0" fmla="*/ 0 w 2604407"/>
              <a:gd name="connsiteY0" fmla="*/ 250685 h 1504078"/>
              <a:gd name="connsiteX1" fmla="*/ 250685 w 2604407"/>
              <a:gd name="connsiteY1" fmla="*/ 0 h 1504078"/>
              <a:gd name="connsiteX2" fmla="*/ 776444 w 2604407"/>
              <a:gd name="connsiteY2" fmla="*/ 0 h 1504078"/>
              <a:gd name="connsiteX3" fmla="*/ 1302204 w 2604407"/>
              <a:gd name="connsiteY3" fmla="*/ 0 h 1504078"/>
              <a:gd name="connsiteX4" fmla="*/ 1806932 w 2604407"/>
              <a:gd name="connsiteY4" fmla="*/ 0 h 1504078"/>
              <a:gd name="connsiteX5" fmla="*/ 2353722 w 2604407"/>
              <a:gd name="connsiteY5" fmla="*/ 0 h 1504078"/>
              <a:gd name="connsiteX6" fmla="*/ 2604407 w 2604407"/>
              <a:gd name="connsiteY6" fmla="*/ 250685 h 1504078"/>
              <a:gd name="connsiteX7" fmla="*/ 2604407 w 2604407"/>
              <a:gd name="connsiteY7" fmla="*/ 762066 h 1504078"/>
              <a:gd name="connsiteX8" fmla="*/ 2604407 w 2604407"/>
              <a:gd name="connsiteY8" fmla="*/ 1253393 h 1504078"/>
              <a:gd name="connsiteX9" fmla="*/ 2353722 w 2604407"/>
              <a:gd name="connsiteY9" fmla="*/ 1504078 h 1504078"/>
              <a:gd name="connsiteX10" fmla="*/ 1870023 w 2604407"/>
              <a:gd name="connsiteY10" fmla="*/ 1504078 h 1504078"/>
              <a:gd name="connsiteX11" fmla="*/ 1407355 w 2604407"/>
              <a:gd name="connsiteY11" fmla="*/ 1504078 h 1504078"/>
              <a:gd name="connsiteX12" fmla="*/ 881596 w 2604407"/>
              <a:gd name="connsiteY12" fmla="*/ 1504078 h 1504078"/>
              <a:gd name="connsiteX13" fmla="*/ 250685 w 2604407"/>
              <a:gd name="connsiteY13" fmla="*/ 1504078 h 1504078"/>
              <a:gd name="connsiteX14" fmla="*/ 0 w 2604407"/>
              <a:gd name="connsiteY14" fmla="*/ 1253393 h 1504078"/>
              <a:gd name="connsiteX15" fmla="*/ 0 w 2604407"/>
              <a:gd name="connsiteY15" fmla="*/ 752039 h 1504078"/>
              <a:gd name="connsiteX16" fmla="*/ 0 w 2604407"/>
              <a:gd name="connsiteY16" fmla="*/ 250685 h 150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04407" h="1504078" fill="none" extrusionOk="0">
                <a:moveTo>
                  <a:pt x="0" y="250685"/>
                </a:moveTo>
                <a:cubicBezTo>
                  <a:pt x="-9446" y="107157"/>
                  <a:pt x="94820" y="23914"/>
                  <a:pt x="250685" y="0"/>
                </a:cubicBezTo>
                <a:cubicBezTo>
                  <a:pt x="404879" y="-10577"/>
                  <a:pt x="562588" y="17856"/>
                  <a:pt x="776444" y="0"/>
                </a:cubicBezTo>
                <a:cubicBezTo>
                  <a:pt x="990300" y="-17856"/>
                  <a:pt x="1138302" y="11698"/>
                  <a:pt x="1302204" y="0"/>
                </a:cubicBezTo>
                <a:cubicBezTo>
                  <a:pt x="1466106" y="-11698"/>
                  <a:pt x="1561232" y="15497"/>
                  <a:pt x="1806932" y="0"/>
                </a:cubicBezTo>
                <a:cubicBezTo>
                  <a:pt x="2052632" y="-15497"/>
                  <a:pt x="2085227" y="-23348"/>
                  <a:pt x="2353722" y="0"/>
                </a:cubicBezTo>
                <a:cubicBezTo>
                  <a:pt x="2490504" y="6582"/>
                  <a:pt x="2571861" y="110457"/>
                  <a:pt x="2604407" y="250685"/>
                </a:cubicBezTo>
                <a:cubicBezTo>
                  <a:pt x="2605548" y="380738"/>
                  <a:pt x="2592170" y="507424"/>
                  <a:pt x="2604407" y="762066"/>
                </a:cubicBezTo>
                <a:cubicBezTo>
                  <a:pt x="2616644" y="1016708"/>
                  <a:pt x="2605036" y="1134904"/>
                  <a:pt x="2604407" y="1253393"/>
                </a:cubicBezTo>
                <a:cubicBezTo>
                  <a:pt x="2594269" y="1416103"/>
                  <a:pt x="2521624" y="1499537"/>
                  <a:pt x="2353722" y="1504078"/>
                </a:cubicBezTo>
                <a:cubicBezTo>
                  <a:pt x="2120962" y="1512657"/>
                  <a:pt x="2072213" y="1505203"/>
                  <a:pt x="1870023" y="1504078"/>
                </a:cubicBezTo>
                <a:cubicBezTo>
                  <a:pt x="1667833" y="1502953"/>
                  <a:pt x="1538056" y="1496036"/>
                  <a:pt x="1407355" y="1504078"/>
                </a:cubicBezTo>
                <a:cubicBezTo>
                  <a:pt x="1276654" y="1512120"/>
                  <a:pt x="988749" y="1491836"/>
                  <a:pt x="881596" y="1504078"/>
                </a:cubicBezTo>
                <a:cubicBezTo>
                  <a:pt x="774443" y="1516320"/>
                  <a:pt x="565083" y="1524302"/>
                  <a:pt x="250685" y="1504078"/>
                </a:cubicBezTo>
                <a:cubicBezTo>
                  <a:pt x="129425" y="1486452"/>
                  <a:pt x="7360" y="1399178"/>
                  <a:pt x="0" y="1253393"/>
                </a:cubicBezTo>
                <a:cubicBezTo>
                  <a:pt x="-17081" y="1152469"/>
                  <a:pt x="19220" y="895055"/>
                  <a:pt x="0" y="752039"/>
                </a:cubicBezTo>
                <a:cubicBezTo>
                  <a:pt x="-19220" y="609023"/>
                  <a:pt x="724" y="395181"/>
                  <a:pt x="0" y="250685"/>
                </a:cubicBezTo>
                <a:close/>
              </a:path>
              <a:path w="2604407" h="1504078" stroke="0" extrusionOk="0">
                <a:moveTo>
                  <a:pt x="0" y="250685"/>
                </a:moveTo>
                <a:cubicBezTo>
                  <a:pt x="8801" y="87272"/>
                  <a:pt x="102824" y="-2857"/>
                  <a:pt x="250685" y="0"/>
                </a:cubicBezTo>
                <a:cubicBezTo>
                  <a:pt x="371085" y="-2160"/>
                  <a:pt x="524662" y="19809"/>
                  <a:pt x="776444" y="0"/>
                </a:cubicBezTo>
                <a:cubicBezTo>
                  <a:pt x="1028226" y="-19809"/>
                  <a:pt x="1062304" y="16533"/>
                  <a:pt x="1281173" y="0"/>
                </a:cubicBezTo>
                <a:cubicBezTo>
                  <a:pt x="1500042" y="-16533"/>
                  <a:pt x="1716722" y="-16886"/>
                  <a:pt x="1827963" y="0"/>
                </a:cubicBezTo>
                <a:cubicBezTo>
                  <a:pt x="1939204" y="16886"/>
                  <a:pt x="2242855" y="-18694"/>
                  <a:pt x="2353722" y="0"/>
                </a:cubicBezTo>
                <a:cubicBezTo>
                  <a:pt x="2491810" y="9838"/>
                  <a:pt x="2597689" y="104594"/>
                  <a:pt x="2604407" y="250685"/>
                </a:cubicBezTo>
                <a:cubicBezTo>
                  <a:pt x="2611294" y="370806"/>
                  <a:pt x="2615732" y="512324"/>
                  <a:pt x="2604407" y="731985"/>
                </a:cubicBezTo>
                <a:cubicBezTo>
                  <a:pt x="2593082" y="951646"/>
                  <a:pt x="2627904" y="1066943"/>
                  <a:pt x="2604407" y="1253393"/>
                </a:cubicBezTo>
                <a:cubicBezTo>
                  <a:pt x="2610317" y="1388906"/>
                  <a:pt x="2515429" y="1506069"/>
                  <a:pt x="2353722" y="1504078"/>
                </a:cubicBezTo>
                <a:cubicBezTo>
                  <a:pt x="2170702" y="1514549"/>
                  <a:pt x="2046367" y="1527214"/>
                  <a:pt x="1848993" y="1504078"/>
                </a:cubicBezTo>
                <a:cubicBezTo>
                  <a:pt x="1651619" y="1480942"/>
                  <a:pt x="1559495" y="1504054"/>
                  <a:pt x="1344264" y="1504078"/>
                </a:cubicBezTo>
                <a:cubicBezTo>
                  <a:pt x="1129033" y="1504102"/>
                  <a:pt x="1053902" y="1481449"/>
                  <a:pt x="860566" y="1504078"/>
                </a:cubicBezTo>
                <a:cubicBezTo>
                  <a:pt x="667230" y="1526707"/>
                  <a:pt x="542437" y="1504046"/>
                  <a:pt x="250685" y="1504078"/>
                </a:cubicBezTo>
                <a:cubicBezTo>
                  <a:pt x="138380" y="1492545"/>
                  <a:pt x="1602" y="1421549"/>
                  <a:pt x="0" y="1253393"/>
                </a:cubicBezTo>
                <a:cubicBezTo>
                  <a:pt x="-9618" y="1111239"/>
                  <a:pt x="167" y="891954"/>
                  <a:pt x="0" y="731985"/>
                </a:cubicBezTo>
                <a:cubicBezTo>
                  <a:pt x="-167" y="572016"/>
                  <a:pt x="21160" y="353270"/>
                  <a:pt x="0" y="250685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248756053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/>
              <a:t>Definir la escala y nivel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F99F438-6F94-4AC6-9CCD-750675A8F878}"/>
              </a:ext>
            </a:extLst>
          </p:cNvPr>
          <p:cNvSpPr txBox="1"/>
          <p:nvPr/>
        </p:nvSpPr>
        <p:spPr>
          <a:xfrm>
            <a:off x="3003749" y="1851108"/>
            <a:ext cx="242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Resolución y extensión</a:t>
            </a:r>
            <a:endParaRPr lang="es-CO" sz="3200" dirty="0"/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43CD3CA-5CF1-466B-A642-DC3DA42B0468}"/>
              </a:ext>
            </a:extLst>
          </p:cNvPr>
          <p:cNvSpPr/>
          <p:nvPr/>
        </p:nvSpPr>
        <p:spPr>
          <a:xfrm>
            <a:off x="5910055" y="1880710"/>
            <a:ext cx="1017814" cy="898071"/>
          </a:xfrm>
          <a:prstGeom prst="hexagon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C6E4E5D-1126-4621-B71F-0C5BD71EC4AA}"/>
              </a:ext>
            </a:extLst>
          </p:cNvPr>
          <p:cNvGrpSpPr/>
          <p:nvPr/>
        </p:nvGrpSpPr>
        <p:grpSpPr>
          <a:xfrm>
            <a:off x="7426607" y="1747024"/>
            <a:ext cx="1219218" cy="1181302"/>
            <a:chOff x="7976504" y="1687456"/>
            <a:chExt cx="1219218" cy="1181302"/>
          </a:xfrm>
        </p:grpSpPr>
        <p:sp>
          <p:nvSpPr>
            <p:cNvPr id="14" name="Hexágono 13">
              <a:extLst>
                <a:ext uri="{FF2B5EF4-FFF2-40B4-BE49-F238E27FC236}">
                  <a16:creationId xmlns:a16="http://schemas.microsoft.com/office/drawing/2014/main" id="{BD5E5DEA-8E76-4AF2-9F4C-FEEC0ABFE4D5}"/>
                </a:ext>
              </a:extLst>
            </p:cNvPr>
            <p:cNvSpPr/>
            <p:nvPr/>
          </p:nvSpPr>
          <p:spPr>
            <a:xfrm>
              <a:off x="7976504" y="2292570"/>
              <a:ext cx="449039" cy="378480"/>
            </a:xfrm>
            <a:prstGeom prst="hexagon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Hexágono 15">
              <a:extLst>
                <a:ext uri="{FF2B5EF4-FFF2-40B4-BE49-F238E27FC236}">
                  <a16:creationId xmlns:a16="http://schemas.microsoft.com/office/drawing/2014/main" id="{96999F8A-E402-43FC-8B29-DBB94C5153CC}"/>
                </a:ext>
              </a:extLst>
            </p:cNvPr>
            <p:cNvSpPr/>
            <p:nvPr/>
          </p:nvSpPr>
          <p:spPr>
            <a:xfrm>
              <a:off x="7976504" y="1903709"/>
              <a:ext cx="449039" cy="378480"/>
            </a:xfrm>
            <a:prstGeom prst="hexagon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Hexágono 16">
              <a:extLst>
                <a:ext uri="{FF2B5EF4-FFF2-40B4-BE49-F238E27FC236}">
                  <a16:creationId xmlns:a16="http://schemas.microsoft.com/office/drawing/2014/main" id="{D868AC85-819D-4CBF-BC9C-AE10968D8408}"/>
                </a:ext>
              </a:extLst>
            </p:cNvPr>
            <p:cNvSpPr/>
            <p:nvPr/>
          </p:nvSpPr>
          <p:spPr>
            <a:xfrm>
              <a:off x="8360231" y="2092949"/>
              <a:ext cx="449039" cy="378480"/>
            </a:xfrm>
            <a:prstGeom prst="hexagon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Hexágono 17">
              <a:extLst>
                <a:ext uri="{FF2B5EF4-FFF2-40B4-BE49-F238E27FC236}">
                  <a16:creationId xmlns:a16="http://schemas.microsoft.com/office/drawing/2014/main" id="{B7850DDD-6C41-4E12-8EC0-965623441B85}"/>
                </a:ext>
              </a:extLst>
            </p:cNvPr>
            <p:cNvSpPr/>
            <p:nvPr/>
          </p:nvSpPr>
          <p:spPr>
            <a:xfrm>
              <a:off x="8733072" y="1895545"/>
              <a:ext cx="449039" cy="378480"/>
            </a:xfrm>
            <a:prstGeom prst="hexagon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Hexágono 20">
              <a:extLst>
                <a:ext uri="{FF2B5EF4-FFF2-40B4-BE49-F238E27FC236}">
                  <a16:creationId xmlns:a16="http://schemas.microsoft.com/office/drawing/2014/main" id="{71E17AEE-6EEF-475B-894E-17C352487A66}"/>
                </a:ext>
              </a:extLst>
            </p:cNvPr>
            <p:cNvSpPr/>
            <p:nvPr/>
          </p:nvSpPr>
          <p:spPr>
            <a:xfrm>
              <a:off x="8746683" y="2292874"/>
              <a:ext cx="449039" cy="378480"/>
            </a:xfrm>
            <a:prstGeom prst="hexagon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Hexágono 21">
              <a:extLst>
                <a:ext uri="{FF2B5EF4-FFF2-40B4-BE49-F238E27FC236}">
                  <a16:creationId xmlns:a16="http://schemas.microsoft.com/office/drawing/2014/main" id="{2E06ED7F-7DA5-47FC-9597-B4B57B4B5E06}"/>
                </a:ext>
              </a:extLst>
            </p:cNvPr>
            <p:cNvSpPr/>
            <p:nvPr/>
          </p:nvSpPr>
          <p:spPr>
            <a:xfrm>
              <a:off x="8368404" y="1687456"/>
              <a:ext cx="449039" cy="378480"/>
            </a:xfrm>
            <a:prstGeom prst="hexagon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Hexágono 22">
              <a:extLst>
                <a:ext uri="{FF2B5EF4-FFF2-40B4-BE49-F238E27FC236}">
                  <a16:creationId xmlns:a16="http://schemas.microsoft.com/office/drawing/2014/main" id="{03E63732-4B4E-4DBF-80B5-5DBD8E8FB522}"/>
                </a:ext>
              </a:extLst>
            </p:cNvPr>
            <p:cNvSpPr/>
            <p:nvPr/>
          </p:nvSpPr>
          <p:spPr>
            <a:xfrm>
              <a:off x="8368404" y="2490278"/>
              <a:ext cx="449039" cy="378480"/>
            </a:xfrm>
            <a:prstGeom prst="hexagon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8" name="Gráfico 7" descr="Escena desértica contorno">
            <a:extLst>
              <a:ext uri="{FF2B5EF4-FFF2-40B4-BE49-F238E27FC236}">
                <a16:creationId xmlns:a16="http://schemas.microsoft.com/office/drawing/2014/main" id="{322715C9-B6ED-4CF9-A724-25654BF00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5182" y="1880710"/>
            <a:ext cx="457200" cy="457200"/>
          </a:xfrm>
          <a:prstGeom prst="rect">
            <a:avLst/>
          </a:prstGeom>
        </p:spPr>
      </p:pic>
      <p:pic>
        <p:nvPicPr>
          <p:cNvPr id="24" name="Gráfico 23" descr="Escena desértica contorno">
            <a:extLst>
              <a:ext uri="{FF2B5EF4-FFF2-40B4-BE49-F238E27FC236}">
                <a16:creationId xmlns:a16="http://schemas.microsoft.com/office/drawing/2014/main" id="{3660ED58-4A08-49B9-AE88-A557F693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5646" y="1794548"/>
            <a:ext cx="378480" cy="378480"/>
          </a:xfrm>
          <a:prstGeom prst="rect">
            <a:avLst/>
          </a:prstGeom>
        </p:spPr>
      </p:pic>
      <p:pic>
        <p:nvPicPr>
          <p:cNvPr id="25" name="Gráfico 24" descr="Escena desértica contorno">
            <a:extLst>
              <a:ext uri="{FF2B5EF4-FFF2-40B4-BE49-F238E27FC236}">
                <a16:creationId xmlns:a16="http://schemas.microsoft.com/office/drawing/2014/main" id="{FC5DE0E1-2F09-4708-A2FA-7FE7D4C3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171" y="2144353"/>
            <a:ext cx="378480" cy="378480"/>
          </a:xfrm>
          <a:prstGeom prst="rect">
            <a:avLst/>
          </a:prstGeom>
        </p:spPr>
      </p:pic>
      <p:pic>
        <p:nvPicPr>
          <p:cNvPr id="26" name="Gráfico 25" descr="Escena de bosque con relleno sólido">
            <a:extLst>
              <a:ext uri="{FF2B5EF4-FFF2-40B4-BE49-F238E27FC236}">
                <a16:creationId xmlns:a16="http://schemas.microsoft.com/office/drawing/2014/main" id="{08B313F9-40FE-4F41-8011-B797FF351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8753" y="2268178"/>
            <a:ext cx="457200" cy="457200"/>
          </a:xfrm>
          <a:prstGeom prst="rect">
            <a:avLst/>
          </a:prstGeom>
        </p:spPr>
      </p:pic>
      <p:pic>
        <p:nvPicPr>
          <p:cNvPr id="28" name="Gráfico 27" descr="Escena de bosque con relleno sólido">
            <a:extLst>
              <a:ext uri="{FF2B5EF4-FFF2-40B4-BE49-F238E27FC236}">
                <a16:creationId xmlns:a16="http://schemas.microsoft.com/office/drawing/2014/main" id="{A8CA56C6-CB4E-48A0-B897-9D439031B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9318" y="1957110"/>
            <a:ext cx="353116" cy="353116"/>
          </a:xfrm>
          <a:prstGeom prst="rect">
            <a:avLst/>
          </a:prstGeom>
        </p:spPr>
      </p:pic>
      <p:pic>
        <p:nvPicPr>
          <p:cNvPr id="29" name="Gráfico 28" descr="Escena de bosque con relleno sólido">
            <a:extLst>
              <a:ext uri="{FF2B5EF4-FFF2-40B4-BE49-F238E27FC236}">
                <a16:creationId xmlns:a16="http://schemas.microsoft.com/office/drawing/2014/main" id="{3974C14F-32FF-4F83-8EEC-A20A16E75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5" y="2335590"/>
            <a:ext cx="353116" cy="353116"/>
          </a:xfrm>
          <a:prstGeom prst="rect">
            <a:avLst/>
          </a:prstGeom>
        </p:spPr>
      </p:pic>
      <p:pic>
        <p:nvPicPr>
          <p:cNvPr id="30" name="Gráfico 29" descr="Escena de bosque con relleno sólido">
            <a:extLst>
              <a:ext uri="{FF2B5EF4-FFF2-40B4-BE49-F238E27FC236}">
                <a16:creationId xmlns:a16="http://schemas.microsoft.com/office/drawing/2014/main" id="{DDADC747-EB7D-41E9-A3CD-526EEAEDE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1477" y="1939723"/>
            <a:ext cx="353116" cy="353116"/>
          </a:xfrm>
          <a:prstGeom prst="rect">
            <a:avLst/>
          </a:prstGeom>
        </p:spPr>
      </p:pic>
      <p:pic>
        <p:nvPicPr>
          <p:cNvPr id="31" name="Gráfico 30" descr="Escena de bosque con relleno sólido">
            <a:extLst>
              <a:ext uri="{FF2B5EF4-FFF2-40B4-BE49-F238E27FC236}">
                <a16:creationId xmlns:a16="http://schemas.microsoft.com/office/drawing/2014/main" id="{BBF5A560-BEB2-4C07-A3D9-99277E80D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3925" y="2332567"/>
            <a:ext cx="353116" cy="353116"/>
          </a:xfrm>
          <a:prstGeom prst="rect">
            <a:avLst/>
          </a:prstGeom>
        </p:spPr>
      </p:pic>
      <p:pic>
        <p:nvPicPr>
          <p:cNvPr id="32" name="Gráfico 31" descr="Escena de bosque con relleno sólido">
            <a:extLst>
              <a:ext uri="{FF2B5EF4-FFF2-40B4-BE49-F238E27FC236}">
                <a16:creationId xmlns:a16="http://schemas.microsoft.com/office/drawing/2014/main" id="{ABC61A20-2BD2-4CEA-BB38-D94C4DC13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8635" y="2533104"/>
            <a:ext cx="353116" cy="35311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0B35EC4-3BEE-48C6-BEE5-43B64BFA54CD}"/>
              </a:ext>
            </a:extLst>
          </p:cNvPr>
          <p:cNvSpPr txBox="1"/>
          <p:nvPr/>
        </p:nvSpPr>
        <p:spPr>
          <a:xfrm>
            <a:off x="9118559" y="2057756"/>
            <a:ext cx="25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 diferentes escalas, diferentes procesos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749697C-B40F-4864-954B-9D561FA746DF}"/>
              </a:ext>
            </a:extLst>
          </p:cNvPr>
          <p:cNvSpPr txBox="1"/>
          <p:nvPr/>
        </p:nvSpPr>
        <p:spPr>
          <a:xfrm>
            <a:off x="2845354" y="4432987"/>
            <a:ext cx="242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Nivel de inferencia</a:t>
            </a:r>
            <a:endParaRPr lang="es-CO" sz="3200" dirty="0"/>
          </a:p>
        </p:txBody>
      </p:sp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2502736F-D214-4205-B6F9-AF4AC1CE59A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239" y="3898961"/>
            <a:ext cx="1190303" cy="1190303"/>
          </a:xfrm>
          <a:prstGeom prst="rect">
            <a:avLst/>
          </a:prstGeom>
        </p:spPr>
      </p:pic>
      <p:pic>
        <p:nvPicPr>
          <p:cNvPr id="37" name="Imagen 36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224E038-D9E8-480B-A104-8B512FF2B69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5833" y="4687940"/>
            <a:ext cx="855898" cy="855898"/>
          </a:xfrm>
          <a:prstGeom prst="rect">
            <a:avLst/>
          </a:prstGeom>
        </p:spPr>
      </p:pic>
      <p:pic>
        <p:nvPicPr>
          <p:cNvPr id="39" name="Imagen 38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D46CEFEC-59A8-45AF-B7D4-CFC261BD7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4614" y="4458821"/>
            <a:ext cx="855898" cy="855898"/>
          </a:xfrm>
          <a:prstGeom prst="rect">
            <a:avLst/>
          </a:prstGeom>
        </p:spPr>
      </p:pic>
      <p:pic>
        <p:nvPicPr>
          <p:cNvPr id="40" name="Imagen 39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D005D3E-95B4-4321-A667-70036DB61A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6632" y="4847682"/>
            <a:ext cx="855898" cy="855898"/>
          </a:xfrm>
          <a:prstGeom prst="rect">
            <a:avLst/>
          </a:prstGeom>
        </p:spPr>
      </p:pic>
      <p:pic>
        <p:nvPicPr>
          <p:cNvPr id="41" name="Imagen 40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5EB0BAA6-E005-4679-8004-8DF78BE207D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652" y="4259200"/>
            <a:ext cx="855898" cy="855898"/>
          </a:xfrm>
          <a:prstGeom prst="rect">
            <a:avLst/>
          </a:prstGeom>
        </p:spPr>
      </p:pic>
      <p:pic>
        <p:nvPicPr>
          <p:cNvPr id="42" name="Imagen 41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D13667F5-4DA0-41F6-8693-6E8E29AE606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74" y="4769477"/>
            <a:ext cx="639574" cy="639574"/>
          </a:xfrm>
          <a:prstGeom prst="rect">
            <a:avLst/>
          </a:prstGeom>
        </p:spPr>
      </p:pic>
      <p:pic>
        <p:nvPicPr>
          <p:cNvPr id="43" name="Imagen 42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3C99DD44-4DA9-4404-9CCD-9485F6DD4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8639" y="5075888"/>
            <a:ext cx="639573" cy="639574"/>
          </a:xfrm>
          <a:prstGeom prst="rect">
            <a:avLst/>
          </a:prstGeom>
        </p:spPr>
      </p:pic>
      <p:pic>
        <p:nvPicPr>
          <p:cNvPr id="44" name="Imagen 43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4C4C861-C9CB-4E0C-BBC3-FA97829B9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502" y="4541149"/>
            <a:ext cx="639574" cy="639574"/>
          </a:xfrm>
          <a:prstGeom prst="rect">
            <a:avLst/>
          </a:prstGeom>
        </p:spPr>
      </p:pic>
      <p:pic>
        <p:nvPicPr>
          <p:cNvPr id="45" name="Imagen 44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F95B7A15-E9EC-4B81-B3CB-E067D161EC8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239" y="4684135"/>
            <a:ext cx="731838" cy="731838"/>
          </a:xfrm>
          <a:prstGeom prst="rect">
            <a:avLst/>
          </a:prstGeom>
        </p:spPr>
      </p:pic>
      <p:pic>
        <p:nvPicPr>
          <p:cNvPr id="53" name="Gráfico 52" descr="Ciervo contorno">
            <a:extLst>
              <a:ext uri="{FF2B5EF4-FFF2-40B4-BE49-F238E27FC236}">
                <a16:creationId xmlns:a16="http://schemas.microsoft.com/office/drawing/2014/main" id="{70A43321-6DF7-4C1E-9502-776A3ADB65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554077" y="4828947"/>
            <a:ext cx="776377" cy="646332"/>
          </a:xfrm>
          <a:prstGeom prst="rect">
            <a:avLst/>
          </a:prstGeom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27C5945D-1159-4E72-BA57-80F98F681265}"/>
              </a:ext>
            </a:extLst>
          </p:cNvPr>
          <p:cNvSpPr txBox="1"/>
          <p:nvPr/>
        </p:nvSpPr>
        <p:spPr>
          <a:xfrm>
            <a:off x="5743179" y="5850576"/>
            <a:ext cx="135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Individuos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BCE4C3A7-8822-43FD-85EC-3BFB4ED6FCAA}"/>
              </a:ext>
            </a:extLst>
          </p:cNvPr>
          <p:cNvSpPr txBox="1"/>
          <p:nvPr/>
        </p:nvSpPr>
        <p:spPr>
          <a:xfrm>
            <a:off x="7674952" y="5868615"/>
            <a:ext cx="149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Poblaciones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217AF5F-FDB4-4421-BFD9-45A766B07130}"/>
              </a:ext>
            </a:extLst>
          </p:cNvPr>
          <p:cNvSpPr txBox="1"/>
          <p:nvPr/>
        </p:nvSpPr>
        <p:spPr>
          <a:xfrm>
            <a:off x="9822239" y="5867832"/>
            <a:ext cx="179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Comunidades</a:t>
            </a:r>
          </a:p>
        </p:txBody>
      </p:sp>
    </p:spTree>
    <p:extLst>
      <p:ext uri="{BB962C8B-B14F-4D97-AF65-F5344CB8AC3E}">
        <p14:creationId xmlns:p14="http://schemas.microsoft.com/office/powerpoint/2010/main" val="153403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433E9F7-B5BB-4940-B570-A7234BFA5D73}"/>
              </a:ext>
            </a:extLst>
          </p:cNvPr>
          <p:cNvSpPr/>
          <p:nvPr/>
        </p:nvSpPr>
        <p:spPr>
          <a:xfrm>
            <a:off x="375557" y="2948503"/>
            <a:ext cx="2604407" cy="1504078"/>
          </a:xfrm>
          <a:custGeom>
            <a:avLst/>
            <a:gdLst>
              <a:gd name="connsiteX0" fmla="*/ 0 w 2604407"/>
              <a:gd name="connsiteY0" fmla="*/ 250685 h 1504078"/>
              <a:gd name="connsiteX1" fmla="*/ 250685 w 2604407"/>
              <a:gd name="connsiteY1" fmla="*/ 0 h 1504078"/>
              <a:gd name="connsiteX2" fmla="*/ 776444 w 2604407"/>
              <a:gd name="connsiteY2" fmla="*/ 0 h 1504078"/>
              <a:gd name="connsiteX3" fmla="*/ 1302204 w 2604407"/>
              <a:gd name="connsiteY3" fmla="*/ 0 h 1504078"/>
              <a:gd name="connsiteX4" fmla="*/ 1806932 w 2604407"/>
              <a:gd name="connsiteY4" fmla="*/ 0 h 1504078"/>
              <a:gd name="connsiteX5" fmla="*/ 2353722 w 2604407"/>
              <a:gd name="connsiteY5" fmla="*/ 0 h 1504078"/>
              <a:gd name="connsiteX6" fmla="*/ 2604407 w 2604407"/>
              <a:gd name="connsiteY6" fmla="*/ 250685 h 1504078"/>
              <a:gd name="connsiteX7" fmla="*/ 2604407 w 2604407"/>
              <a:gd name="connsiteY7" fmla="*/ 762066 h 1504078"/>
              <a:gd name="connsiteX8" fmla="*/ 2604407 w 2604407"/>
              <a:gd name="connsiteY8" fmla="*/ 1253393 h 1504078"/>
              <a:gd name="connsiteX9" fmla="*/ 2353722 w 2604407"/>
              <a:gd name="connsiteY9" fmla="*/ 1504078 h 1504078"/>
              <a:gd name="connsiteX10" fmla="*/ 1870023 w 2604407"/>
              <a:gd name="connsiteY10" fmla="*/ 1504078 h 1504078"/>
              <a:gd name="connsiteX11" fmla="*/ 1407355 w 2604407"/>
              <a:gd name="connsiteY11" fmla="*/ 1504078 h 1504078"/>
              <a:gd name="connsiteX12" fmla="*/ 881596 w 2604407"/>
              <a:gd name="connsiteY12" fmla="*/ 1504078 h 1504078"/>
              <a:gd name="connsiteX13" fmla="*/ 250685 w 2604407"/>
              <a:gd name="connsiteY13" fmla="*/ 1504078 h 1504078"/>
              <a:gd name="connsiteX14" fmla="*/ 0 w 2604407"/>
              <a:gd name="connsiteY14" fmla="*/ 1253393 h 1504078"/>
              <a:gd name="connsiteX15" fmla="*/ 0 w 2604407"/>
              <a:gd name="connsiteY15" fmla="*/ 752039 h 1504078"/>
              <a:gd name="connsiteX16" fmla="*/ 0 w 2604407"/>
              <a:gd name="connsiteY16" fmla="*/ 250685 h 150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04407" h="1504078" fill="none" extrusionOk="0">
                <a:moveTo>
                  <a:pt x="0" y="250685"/>
                </a:moveTo>
                <a:cubicBezTo>
                  <a:pt x="-9446" y="107157"/>
                  <a:pt x="94820" y="23914"/>
                  <a:pt x="250685" y="0"/>
                </a:cubicBezTo>
                <a:cubicBezTo>
                  <a:pt x="404879" y="-10577"/>
                  <a:pt x="562588" y="17856"/>
                  <a:pt x="776444" y="0"/>
                </a:cubicBezTo>
                <a:cubicBezTo>
                  <a:pt x="990300" y="-17856"/>
                  <a:pt x="1138302" y="11698"/>
                  <a:pt x="1302204" y="0"/>
                </a:cubicBezTo>
                <a:cubicBezTo>
                  <a:pt x="1466106" y="-11698"/>
                  <a:pt x="1561232" y="15497"/>
                  <a:pt x="1806932" y="0"/>
                </a:cubicBezTo>
                <a:cubicBezTo>
                  <a:pt x="2052632" y="-15497"/>
                  <a:pt x="2085227" y="-23348"/>
                  <a:pt x="2353722" y="0"/>
                </a:cubicBezTo>
                <a:cubicBezTo>
                  <a:pt x="2490504" y="6582"/>
                  <a:pt x="2571861" y="110457"/>
                  <a:pt x="2604407" y="250685"/>
                </a:cubicBezTo>
                <a:cubicBezTo>
                  <a:pt x="2605548" y="380738"/>
                  <a:pt x="2592170" y="507424"/>
                  <a:pt x="2604407" y="762066"/>
                </a:cubicBezTo>
                <a:cubicBezTo>
                  <a:pt x="2616644" y="1016708"/>
                  <a:pt x="2605036" y="1134904"/>
                  <a:pt x="2604407" y="1253393"/>
                </a:cubicBezTo>
                <a:cubicBezTo>
                  <a:pt x="2594269" y="1416103"/>
                  <a:pt x="2521624" y="1499537"/>
                  <a:pt x="2353722" y="1504078"/>
                </a:cubicBezTo>
                <a:cubicBezTo>
                  <a:pt x="2120962" y="1512657"/>
                  <a:pt x="2072213" y="1505203"/>
                  <a:pt x="1870023" y="1504078"/>
                </a:cubicBezTo>
                <a:cubicBezTo>
                  <a:pt x="1667833" y="1502953"/>
                  <a:pt x="1538056" y="1496036"/>
                  <a:pt x="1407355" y="1504078"/>
                </a:cubicBezTo>
                <a:cubicBezTo>
                  <a:pt x="1276654" y="1512120"/>
                  <a:pt x="988749" y="1491836"/>
                  <a:pt x="881596" y="1504078"/>
                </a:cubicBezTo>
                <a:cubicBezTo>
                  <a:pt x="774443" y="1516320"/>
                  <a:pt x="565083" y="1524302"/>
                  <a:pt x="250685" y="1504078"/>
                </a:cubicBezTo>
                <a:cubicBezTo>
                  <a:pt x="129425" y="1486452"/>
                  <a:pt x="7360" y="1399178"/>
                  <a:pt x="0" y="1253393"/>
                </a:cubicBezTo>
                <a:cubicBezTo>
                  <a:pt x="-17081" y="1152469"/>
                  <a:pt x="19220" y="895055"/>
                  <a:pt x="0" y="752039"/>
                </a:cubicBezTo>
                <a:cubicBezTo>
                  <a:pt x="-19220" y="609023"/>
                  <a:pt x="724" y="395181"/>
                  <a:pt x="0" y="250685"/>
                </a:cubicBezTo>
                <a:close/>
              </a:path>
              <a:path w="2604407" h="1504078" stroke="0" extrusionOk="0">
                <a:moveTo>
                  <a:pt x="0" y="250685"/>
                </a:moveTo>
                <a:cubicBezTo>
                  <a:pt x="8801" y="87272"/>
                  <a:pt x="102824" y="-2857"/>
                  <a:pt x="250685" y="0"/>
                </a:cubicBezTo>
                <a:cubicBezTo>
                  <a:pt x="371085" y="-2160"/>
                  <a:pt x="524662" y="19809"/>
                  <a:pt x="776444" y="0"/>
                </a:cubicBezTo>
                <a:cubicBezTo>
                  <a:pt x="1028226" y="-19809"/>
                  <a:pt x="1062304" y="16533"/>
                  <a:pt x="1281173" y="0"/>
                </a:cubicBezTo>
                <a:cubicBezTo>
                  <a:pt x="1500042" y="-16533"/>
                  <a:pt x="1716722" y="-16886"/>
                  <a:pt x="1827963" y="0"/>
                </a:cubicBezTo>
                <a:cubicBezTo>
                  <a:pt x="1939204" y="16886"/>
                  <a:pt x="2242855" y="-18694"/>
                  <a:pt x="2353722" y="0"/>
                </a:cubicBezTo>
                <a:cubicBezTo>
                  <a:pt x="2491810" y="9838"/>
                  <a:pt x="2597689" y="104594"/>
                  <a:pt x="2604407" y="250685"/>
                </a:cubicBezTo>
                <a:cubicBezTo>
                  <a:pt x="2611294" y="370806"/>
                  <a:pt x="2615732" y="512324"/>
                  <a:pt x="2604407" y="731985"/>
                </a:cubicBezTo>
                <a:cubicBezTo>
                  <a:pt x="2593082" y="951646"/>
                  <a:pt x="2627904" y="1066943"/>
                  <a:pt x="2604407" y="1253393"/>
                </a:cubicBezTo>
                <a:cubicBezTo>
                  <a:pt x="2610317" y="1388906"/>
                  <a:pt x="2515429" y="1506069"/>
                  <a:pt x="2353722" y="1504078"/>
                </a:cubicBezTo>
                <a:cubicBezTo>
                  <a:pt x="2170702" y="1514549"/>
                  <a:pt x="2046367" y="1527214"/>
                  <a:pt x="1848993" y="1504078"/>
                </a:cubicBezTo>
                <a:cubicBezTo>
                  <a:pt x="1651619" y="1480942"/>
                  <a:pt x="1559495" y="1504054"/>
                  <a:pt x="1344264" y="1504078"/>
                </a:cubicBezTo>
                <a:cubicBezTo>
                  <a:pt x="1129033" y="1504102"/>
                  <a:pt x="1053902" y="1481449"/>
                  <a:pt x="860566" y="1504078"/>
                </a:cubicBezTo>
                <a:cubicBezTo>
                  <a:pt x="667230" y="1526707"/>
                  <a:pt x="542437" y="1504046"/>
                  <a:pt x="250685" y="1504078"/>
                </a:cubicBezTo>
                <a:cubicBezTo>
                  <a:pt x="138380" y="1492545"/>
                  <a:pt x="1602" y="1421549"/>
                  <a:pt x="0" y="1253393"/>
                </a:cubicBezTo>
                <a:cubicBezTo>
                  <a:pt x="-9618" y="1111239"/>
                  <a:pt x="167" y="891954"/>
                  <a:pt x="0" y="731985"/>
                </a:cubicBezTo>
                <a:cubicBezTo>
                  <a:pt x="-167" y="572016"/>
                  <a:pt x="21160" y="353270"/>
                  <a:pt x="0" y="250685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248756053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/>
              <a:t>La variable de estado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F99F438-6F94-4AC6-9CCD-750675A8F878}"/>
              </a:ext>
            </a:extLst>
          </p:cNvPr>
          <p:cNvSpPr txBox="1"/>
          <p:nvPr/>
        </p:nvSpPr>
        <p:spPr>
          <a:xfrm>
            <a:off x="4269591" y="1678277"/>
            <a:ext cx="49740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La manera en que lo vamos a medir</a:t>
            </a:r>
            <a:endParaRPr lang="es-CO" sz="32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329BBB3-7BE3-4AC9-A0E8-56F9BB72E95C}"/>
              </a:ext>
            </a:extLst>
          </p:cNvPr>
          <p:cNvSpPr txBox="1"/>
          <p:nvPr/>
        </p:nvSpPr>
        <p:spPr>
          <a:xfrm>
            <a:off x="2216067" y="518723"/>
            <a:ext cx="829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4800" dirty="0">
                <a:latin typeface="+mj-lt"/>
              </a:rPr>
              <a:t>¿Cómo lo vamos a lograr?</a:t>
            </a:r>
            <a:endParaRPr lang="es-CO" sz="4800" b="1" dirty="0">
              <a:latin typeface="+mj-lt"/>
            </a:endParaRPr>
          </a:p>
        </p:txBody>
      </p:sp>
      <p:pic>
        <p:nvPicPr>
          <p:cNvPr id="17" name="Imagen 1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C364FC88-03A6-4512-AFBB-4BC73AB03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05" y="3465287"/>
            <a:ext cx="840456" cy="840456"/>
          </a:xfrm>
          <a:prstGeom prst="rect">
            <a:avLst/>
          </a:prstGeom>
        </p:spPr>
      </p:pic>
      <p:pic>
        <p:nvPicPr>
          <p:cNvPr id="28" name="Imagen 2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F994AE7-C66B-4549-973F-348FE90EE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208" y="3223158"/>
            <a:ext cx="840456" cy="840456"/>
          </a:xfrm>
          <a:prstGeom prst="rect">
            <a:avLst/>
          </a:prstGeom>
        </p:spPr>
      </p:pic>
      <p:pic>
        <p:nvPicPr>
          <p:cNvPr id="29" name="Imagen 28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C78FFC0-FFCA-44AB-9FA7-6225A85C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99" y="3551049"/>
            <a:ext cx="840456" cy="840456"/>
          </a:xfrm>
          <a:prstGeom prst="rect">
            <a:avLst/>
          </a:prstGeom>
        </p:spPr>
      </p:pic>
      <p:pic>
        <p:nvPicPr>
          <p:cNvPr id="31" name="Imagen 30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C70C5B6B-2885-41F1-A754-0E2851DFC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44" y="3635890"/>
            <a:ext cx="840456" cy="840456"/>
          </a:xfrm>
          <a:prstGeom prst="rect">
            <a:avLst/>
          </a:prstGeom>
        </p:spPr>
      </p:pic>
      <p:pic>
        <p:nvPicPr>
          <p:cNvPr id="32" name="Imagen 31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52B38D3-C9D0-4882-AED5-34D29D63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08" y="3215144"/>
            <a:ext cx="840456" cy="840456"/>
          </a:xfrm>
          <a:prstGeom prst="rect">
            <a:avLst/>
          </a:prstGeom>
        </p:spPr>
      </p:pic>
      <p:pic>
        <p:nvPicPr>
          <p:cNvPr id="37" name="Imagen 3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6D23D649-CCEA-450B-9CB7-0B52DD9DD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71" y="3635372"/>
            <a:ext cx="840456" cy="840456"/>
          </a:xfrm>
          <a:prstGeom prst="rect">
            <a:avLst/>
          </a:prstGeom>
        </p:spPr>
      </p:pic>
      <p:pic>
        <p:nvPicPr>
          <p:cNvPr id="38" name="Imagen 3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3996285-7697-4EBC-8F8E-04F5F1B73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4" y="3627876"/>
            <a:ext cx="840456" cy="840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ED1D48BD-B33C-4A12-8840-BB3C379C7390}"/>
                  </a:ext>
                </a:extLst>
              </p:cNvPr>
              <p:cNvSpPr txBox="1"/>
              <p:nvPr/>
            </p:nvSpPr>
            <p:spPr>
              <a:xfrm>
                <a:off x="9693917" y="4575846"/>
                <a:ext cx="12220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𝛼𝛽𝛾</m:t>
                      </m:r>
                    </m:oMath>
                  </m:oMathPara>
                </a14:m>
                <a:endParaRPr lang="es-CO" sz="4800" dirty="0"/>
              </a:p>
            </p:txBody>
          </p:sp>
        </mc:Choice>
        <mc:Fallback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ED1D48BD-B33C-4A12-8840-BB3C379C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7" y="4575846"/>
                <a:ext cx="1222001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E351E768-5086-4FD5-AB32-70D1EF7A8E6B}"/>
                  </a:ext>
                </a:extLst>
              </p:cNvPr>
              <p:cNvSpPr txBox="1"/>
              <p:nvPr/>
            </p:nvSpPr>
            <p:spPr>
              <a:xfrm>
                <a:off x="4017032" y="4544964"/>
                <a:ext cx="437202" cy="695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s-CO" sz="4400" dirty="0"/>
              </a:p>
            </p:txBody>
          </p:sp>
        </mc:Choice>
        <mc:Fallback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E351E768-5086-4FD5-AB32-70D1EF7A8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032" y="4544964"/>
                <a:ext cx="437202" cy="695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3EE97DCE-65EA-4607-9B4F-6E139E28917C}"/>
                  </a:ext>
                </a:extLst>
              </p:cNvPr>
              <p:cNvSpPr txBox="1"/>
              <p:nvPr/>
            </p:nvSpPr>
            <p:spPr>
              <a:xfrm>
                <a:off x="6012844" y="4637402"/>
                <a:ext cx="42960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s-CO" sz="4400" dirty="0"/>
              </a:p>
            </p:txBody>
          </p:sp>
        </mc:Choice>
        <mc:Fallback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3EE97DCE-65EA-4607-9B4F-6E139E289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844" y="4637402"/>
                <a:ext cx="429605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D1D82EC3-CBA9-418E-8DC3-413CEC9DE232}"/>
                  </a:ext>
                </a:extLst>
              </p:cNvPr>
              <p:cNvSpPr txBox="1"/>
              <p:nvPr/>
            </p:nvSpPr>
            <p:spPr>
              <a:xfrm>
                <a:off x="7948656" y="4686554"/>
                <a:ext cx="53591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CO" sz="4400" dirty="0"/>
              </a:p>
            </p:txBody>
          </p:sp>
        </mc:Choice>
        <mc:Fallback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D1D82EC3-CBA9-418E-8DC3-413CEC9DE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56" y="4686554"/>
                <a:ext cx="535916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F08E62C1-066E-42CF-BF1E-934FEDC17F9C}"/>
              </a:ext>
            </a:extLst>
          </p:cNvPr>
          <p:cNvSpPr/>
          <p:nvPr/>
        </p:nvSpPr>
        <p:spPr>
          <a:xfrm>
            <a:off x="7467270" y="3223158"/>
            <a:ext cx="1514591" cy="1245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3569A6F-4347-4AAA-A830-EF346E230EE9}"/>
              </a:ext>
            </a:extLst>
          </p:cNvPr>
          <p:cNvSpPr txBox="1"/>
          <p:nvPr/>
        </p:nvSpPr>
        <p:spPr>
          <a:xfrm>
            <a:off x="7948657" y="2941783"/>
            <a:ext cx="764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1 km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8AB4E5F-997E-463E-B547-464DF7F5AF9B}"/>
              </a:ext>
            </a:extLst>
          </p:cNvPr>
          <p:cNvSpPr txBox="1"/>
          <p:nvPr/>
        </p:nvSpPr>
        <p:spPr>
          <a:xfrm rot="5400000">
            <a:off x="8767237" y="3676468"/>
            <a:ext cx="764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1 km</a:t>
            </a:r>
          </a:p>
        </p:txBody>
      </p:sp>
      <p:pic>
        <p:nvPicPr>
          <p:cNvPr id="44" name="Imagen 43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2ED93B5-D543-44AC-B9D6-B9E4C7D38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34" y="3064685"/>
            <a:ext cx="1075883" cy="1075883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8F1D4584-BBF6-44B3-B9F4-A430B5B2F1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77" y="3452682"/>
            <a:ext cx="687886" cy="687886"/>
          </a:xfrm>
          <a:prstGeom prst="rect">
            <a:avLst/>
          </a:prstGeom>
        </p:spPr>
      </p:pic>
      <p:pic>
        <p:nvPicPr>
          <p:cNvPr id="27" name="Imagen 26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18EF4173-FD4C-402C-8A7D-41B31C9EA4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500" y1="57667" x2="42500" y2="48000"/>
                        <a14:foregroundMark x1="42500" y1="48000" x2="52500" y2="41333"/>
                        <a14:foregroundMark x1="52500" y1="41333" x2="62500" y2="39333"/>
                        <a14:foregroundMark x1="62500" y1="39333" x2="59250" y2="52000"/>
                        <a14:foregroundMark x1="59250" y1="52000" x2="35500" y2="56333"/>
                        <a14:foregroundMark x1="52250" y1="45000" x2="52250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606" y="3280337"/>
            <a:ext cx="1754635" cy="1315977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3CA35C77-DCD1-4D80-BB86-D7CFA72976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778" b="94667" l="9778" r="89778">
                        <a14:foregroundMark x1="31556" y1="16889" x2="31556" y2="5333"/>
                        <a14:foregroundMark x1="25333" y1="94667" x2="25333" y2="94667"/>
                        <a14:foregroundMark x1="45778" y1="3111" x2="45778" y2="3111"/>
                        <a14:foregroundMark x1="34222" y1="1778" x2="34222" y2="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04917" y="3801979"/>
            <a:ext cx="391701" cy="400062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B5C490DA-1B61-453C-961C-1F6A6C692C3E}"/>
              </a:ext>
            </a:extLst>
          </p:cNvPr>
          <p:cNvSpPr txBox="1"/>
          <p:nvPr/>
        </p:nvSpPr>
        <p:spPr>
          <a:xfrm>
            <a:off x="3408218" y="5708073"/>
            <a:ext cx="767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Hay uno o varios modelos que permiten estimar diferentes variables, pero no olvides los </a:t>
            </a:r>
            <a:r>
              <a:rPr lang="es-CO" b="1" dirty="0"/>
              <a:t>supuestos</a:t>
            </a:r>
            <a:r>
              <a:rPr lang="es-CO" dirty="0"/>
              <a:t> de cada uno</a:t>
            </a:r>
          </a:p>
        </p:txBody>
      </p:sp>
    </p:spTree>
    <p:extLst>
      <p:ext uri="{BB962C8B-B14F-4D97-AF65-F5344CB8AC3E}">
        <p14:creationId xmlns:p14="http://schemas.microsoft.com/office/powerpoint/2010/main" val="157187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433E9F7-B5BB-4940-B570-A7234BFA5D73}"/>
              </a:ext>
            </a:extLst>
          </p:cNvPr>
          <p:cNvSpPr/>
          <p:nvPr/>
        </p:nvSpPr>
        <p:spPr>
          <a:xfrm>
            <a:off x="375557" y="2948503"/>
            <a:ext cx="2604407" cy="1504078"/>
          </a:xfrm>
          <a:custGeom>
            <a:avLst/>
            <a:gdLst>
              <a:gd name="connsiteX0" fmla="*/ 0 w 2604407"/>
              <a:gd name="connsiteY0" fmla="*/ 250685 h 1504078"/>
              <a:gd name="connsiteX1" fmla="*/ 250685 w 2604407"/>
              <a:gd name="connsiteY1" fmla="*/ 0 h 1504078"/>
              <a:gd name="connsiteX2" fmla="*/ 776444 w 2604407"/>
              <a:gd name="connsiteY2" fmla="*/ 0 h 1504078"/>
              <a:gd name="connsiteX3" fmla="*/ 1302204 w 2604407"/>
              <a:gd name="connsiteY3" fmla="*/ 0 h 1504078"/>
              <a:gd name="connsiteX4" fmla="*/ 1806932 w 2604407"/>
              <a:gd name="connsiteY4" fmla="*/ 0 h 1504078"/>
              <a:gd name="connsiteX5" fmla="*/ 2353722 w 2604407"/>
              <a:gd name="connsiteY5" fmla="*/ 0 h 1504078"/>
              <a:gd name="connsiteX6" fmla="*/ 2604407 w 2604407"/>
              <a:gd name="connsiteY6" fmla="*/ 250685 h 1504078"/>
              <a:gd name="connsiteX7" fmla="*/ 2604407 w 2604407"/>
              <a:gd name="connsiteY7" fmla="*/ 762066 h 1504078"/>
              <a:gd name="connsiteX8" fmla="*/ 2604407 w 2604407"/>
              <a:gd name="connsiteY8" fmla="*/ 1253393 h 1504078"/>
              <a:gd name="connsiteX9" fmla="*/ 2353722 w 2604407"/>
              <a:gd name="connsiteY9" fmla="*/ 1504078 h 1504078"/>
              <a:gd name="connsiteX10" fmla="*/ 1870023 w 2604407"/>
              <a:gd name="connsiteY10" fmla="*/ 1504078 h 1504078"/>
              <a:gd name="connsiteX11" fmla="*/ 1407355 w 2604407"/>
              <a:gd name="connsiteY11" fmla="*/ 1504078 h 1504078"/>
              <a:gd name="connsiteX12" fmla="*/ 881596 w 2604407"/>
              <a:gd name="connsiteY12" fmla="*/ 1504078 h 1504078"/>
              <a:gd name="connsiteX13" fmla="*/ 250685 w 2604407"/>
              <a:gd name="connsiteY13" fmla="*/ 1504078 h 1504078"/>
              <a:gd name="connsiteX14" fmla="*/ 0 w 2604407"/>
              <a:gd name="connsiteY14" fmla="*/ 1253393 h 1504078"/>
              <a:gd name="connsiteX15" fmla="*/ 0 w 2604407"/>
              <a:gd name="connsiteY15" fmla="*/ 752039 h 1504078"/>
              <a:gd name="connsiteX16" fmla="*/ 0 w 2604407"/>
              <a:gd name="connsiteY16" fmla="*/ 250685 h 150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04407" h="1504078" fill="none" extrusionOk="0">
                <a:moveTo>
                  <a:pt x="0" y="250685"/>
                </a:moveTo>
                <a:cubicBezTo>
                  <a:pt x="-9446" y="107157"/>
                  <a:pt x="94820" y="23914"/>
                  <a:pt x="250685" y="0"/>
                </a:cubicBezTo>
                <a:cubicBezTo>
                  <a:pt x="404879" y="-10577"/>
                  <a:pt x="562588" y="17856"/>
                  <a:pt x="776444" y="0"/>
                </a:cubicBezTo>
                <a:cubicBezTo>
                  <a:pt x="990300" y="-17856"/>
                  <a:pt x="1138302" y="11698"/>
                  <a:pt x="1302204" y="0"/>
                </a:cubicBezTo>
                <a:cubicBezTo>
                  <a:pt x="1466106" y="-11698"/>
                  <a:pt x="1561232" y="15497"/>
                  <a:pt x="1806932" y="0"/>
                </a:cubicBezTo>
                <a:cubicBezTo>
                  <a:pt x="2052632" y="-15497"/>
                  <a:pt x="2085227" y="-23348"/>
                  <a:pt x="2353722" y="0"/>
                </a:cubicBezTo>
                <a:cubicBezTo>
                  <a:pt x="2490504" y="6582"/>
                  <a:pt x="2571861" y="110457"/>
                  <a:pt x="2604407" y="250685"/>
                </a:cubicBezTo>
                <a:cubicBezTo>
                  <a:pt x="2605548" y="380738"/>
                  <a:pt x="2592170" y="507424"/>
                  <a:pt x="2604407" y="762066"/>
                </a:cubicBezTo>
                <a:cubicBezTo>
                  <a:pt x="2616644" y="1016708"/>
                  <a:pt x="2605036" y="1134904"/>
                  <a:pt x="2604407" y="1253393"/>
                </a:cubicBezTo>
                <a:cubicBezTo>
                  <a:pt x="2594269" y="1416103"/>
                  <a:pt x="2521624" y="1499537"/>
                  <a:pt x="2353722" y="1504078"/>
                </a:cubicBezTo>
                <a:cubicBezTo>
                  <a:pt x="2120962" y="1512657"/>
                  <a:pt x="2072213" y="1505203"/>
                  <a:pt x="1870023" y="1504078"/>
                </a:cubicBezTo>
                <a:cubicBezTo>
                  <a:pt x="1667833" y="1502953"/>
                  <a:pt x="1538056" y="1496036"/>
                  <a:pt x="1407355" y="1504078"/>
                </a:cubicBezTo>
                <a:cubicBezTo>
                  <a:pt x="1276654" y="1512120"/>
                  <a:pt x="988749" y="1491836"/>
                  <a:pt x="881596" y="1504078"/>
                </a:cubicBezTo>
                <a:cubicBezTo>
                  <a:pt x="774443" y="1516320"/>
                  <a:pt x="565083" y="1524302"/>
                  <a:pt x="250685" y="1504078"/>
                </a:cubicBezTo>
                <a:cubicBezTo>
                  <a:pt x="129425" y="1486452"/>
                  <a:pt x="7360" y="1399178"/>
                  <a:pt x="0" y="1253393"/>
                </a:cubicBezTo>
                <a:cubicBezTo>
                  <a:pt x="-17081" y="1152469"/>
                  <a:pt x="19220" y="895055"/>
                  <a:pt x="0" y="752039"/>
                </a:cubicBezTo>
                <a:cubicBezTo>
                  <a:pt x="-19220" y="609023"/>
                  <a:pt x="724" y="395181"/>
                  <a:pt x="0" y="250685"/>
                </a:cubicBezTo>
                <a:close/>
              </a:path>
              <a:path w="2604407" h="1504078" stroke="0" extrusionOk="0">
                <a:moveTo>
                  <a:pt x="0" y="250685"/>
                </a:moveTo>
                <a:cubicBezTo>
                  <a:pt x="8801" y="87272"/>
                  <a:pt x="102824" y="-2857"/>
                  <a:pt x="250685" y="0"/>
                </a:cubicBezTo>
                <a:cubicBezTo>
                  <a:pt x="371085" y="-2160"/>
                  <a:pt x="524662" y="19809"/>
                  <a:pt x="776444" y="0"/>
                </a:cubicBezTo>
                <a:cubicBezTo>
                  <a:pt x="1028226" y="-19809"/>
                  <a:pt x="1062304" y="16533"/>
                  <a:pt x="1281173" y="0"/>
                </a:cubicBezTo>
                <a:cubicBezTo>
                  <a:pt x="1500042" y="-16533"/>
                  <a:pt x="1716722" y="-16886"/>
                  <a:pt x="1827963" y="0"/>
                </a:cubicBezTo>
                <a:cubicBezTo>
                  <a:pt x="1939204" y="16886"/>
                  <a:pt x="2242855" y="-18694"/>
                  <a:pt x="2353722" y="0"/>
                </a:cubicBezTo>
                <a:cubicBezTo>
                  <a:pt x="2491810" y="9838"/>
                  <a:pt x="2597689" y="104594"/>
                  <a:pt x="2604407" y="250685"/>
                </a:cubicBezTo>
                <a:cubicBezTo>
                  <a:pt x="2611294" y="370806"/>
                  <a:pt x="2615732" y="512324"/>
                  <a:pt x="2604407" y="731985"/>
                </a:cubicBezTo>
                <a:cubicBezTo>
                  <a:pt x="2593082" y="951646"/>
                  <a:pt x="2627904" y="1066943"/>
                  <a:pt x="2604407" y="1253393"/>
                </a:cubicBezTo>
                <a:cubicBezTo>
                  <a:pt x="2610317" y="1388906"/>
                  <a:pt x="2515429" y="1506069"/>
                  <a:pt x="2353722" y="1504078"/>
                </a:cubicBezTo>
                <a:cubicBezTo>
                  <a:pt x="2170702" y="1514549"/>
                  <a:pt x="2046367" y="1527214"/>
                  <a:pt x="1848993" y="1504078"/>
                </a:cubicBezTo>
                <a:cubicBezTo>
                  <a:pt x="1651619" y="1480942"/>
                  <a:pt x="1559495" y="1504054"/>
                  <a:pt x="1344264" y="1504078"/>
                </a:cubicBezTo>
                <a:cubicBezTo>
                  <a:pt x="1129033" y="1504102"/>
                  <a:pt x="1053902" y="1481449"/>
                  <a:pt x="860566" y="1504078"/>
                </a:cubicBezTo>
                <a:cubicBezTo>
                  <a:pt x="667230" y="1526707"/>
                  <a:pt x="542437" y="1504046"/>
                  <a:pt x="250685" y="1504078"/>
                </a:cubicBezTo>
                <a:cubicBezTo>
                  <a:pt x="138380" y="1492545"/>
                  <a:pt x="1602" y="1421549"/>
                  <a:pt x="0" y="1253393"/>
                </a:cubicBezTo>
                <a:cubicBezTo>
                  <a:pt x="-9618" y="1111239"/>
                  <a:pt x="167" y="891954"/>
                  <a:pt x="0" y="731985"/>
                </a:cubicBezTo>
                <a:cubicBezTo>
                  <a:pt x="-167" y="572016"/>
                  <a:pt x="21160" y="353270"/>
                  <a:pt x="0" y="250685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248756053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/>
              <a:t>Definir el alcance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F99F438-6F94-4AC6-9CCD-750675A8F878}"/>
              </a:ext>
            </a:extLst>
          </p:cNvPr>
          <p:cNvSpPr txBox="1"/>
          <p:nvPr/>
        </p:nvSpPr>
        <p:spPr>
          <a:xfrm>
            <a:off x="4453008" y="2363728"/>
            <a:ext cx="4974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/>
              <a:t>Limitaciones logísticas</a:t>
            </a:r>
            <a:endParaRPr lang="es-CO" sz="3200" dirty="0"/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3EB88B5B-DDD2-4C2B-A9D8-B9B08CF7C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092" y="3556135"/>
            <a:ext cx="1828800" cy="1828800"/>
          </a:xfrm>
          <a:prstGeom prst="rect">
            <a:avLst/>
          </a:prstGeom>
        </p:spPr>
      </p:pic>
      <p:pic>
        <p:nvPicPr>
          <p:cNvPr id="1026" name="Picture 2" descr="Free icon &quot;Calendar icon&quot;">
            <a:extLst>
              <a:ext uri="{FF2B5EF4-FFF2-40B4-BE49-F238E27FC236}">
                <a16:creationId xmlns:a16="http://schemas.microsoft.com/office/drawing/2014/main" id="{8F153C5F-63EF-4054-9DBB-65FD93EC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020" y="34400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74637596-50A8-40C8-BE27-2FFAC0707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3" y="3345241"/>
            <a:ext cx="2039694" cy="203969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329BBB3-7BE3-4AC9-A0E8-56F9BB72E95C}"/>
              </a:ext>
            </a:extLst>
          </p:cNvPr>
          <p:cNvSpPr txBox="1"/>
          <p:nvPr/>
        </p:nvSpPr>
        <p:spPr>
          <a:xfrm>
            <a:off x="2216067" y="518723"/>
            <a:ext cx="829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CO" sz="4800" dirty="0">
                <a:latin typeface="+mj-lt"/>
              </a:rPr>
              <a:t>¿Cómo lo vamos a lograr?</a:t>
            </a:r>
            <a:endParaRPr lang="es-CO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855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pasto, exterior, campo, hecho de madera&#10;&#10;Descripción generada automáticamente">
            <a:extLst>
              <a:ext uri="{FF2B5EF4-FFF2-40B4-BE49-F238E27FC236}">
                <a16:creationId xmlns:a16="http://schemas.microsoft.com/office/drawing/2014/main" id="{CA85D0D6-C363-4121-8A4C-A8DB2A59C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8508B6-63D6-428C-8DA3-897A6716377F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6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Cuantas</a:t>
            </a: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cámaras</a:t>
            </a: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6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6214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0485B3-A835-4EAD-B057-7C1743C38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2" t="32949" r="4783" b="2469"/>
          <a:stretch/>
        </p:blipFill>
        <p:spPr>
          <a:xfrm>
            <a:off x="5541220" y="1242281"/>
            <a:ext cx="6650780" cy="52364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3F4819A-6852-4ECE-A87D-9E827C26A3C2}"/>
              </a:ext>
            </a:extLst>
          </p:cNvPr>
          <p:cNvSpPr txBox="1"/>
          <p:nvPr/>
        </p:nvSpPr>
        <p:spPr>
          <a:xfrm>
            <a:off x="335036" y="1908743"/>
            <a:ext cx="493917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800" dirty="0"/>
              <a:t>Mayor área = Mayor n</a:t>
            </a:r>
            <a:r>
              <a:rPr lang="es-CO" sz="2800" b="1" dirty="0"/>
              <a:t>úmero de cámaras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800" dirty="0"/>
              <a:t>En general es mejor </a:t>
            </a:r>
            <a:r>
              <a:rPr lang="es-CO" sz="2800" b="1" dirty="0"/>
              <a:t>más cámaras </a:t>
            </a:r>
            <a:r>
              <a:rPr lang="es-CO" sz="2800" dirty="0"/>
              <a:t>que tiempo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800" dirty="0"/>
              <a:t>25 a 35 cámaras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CBD7090-9707-45A6-9334-C354DA01FDFE}"/>
              </a:ext>
            </a:extLst>
          </p:cNvPr>
          <p:cNvSpPr txBox="1"/>
          <p:nvPr/>
        </p:nvSpPr>
        <p:spPr>
          <a:xfrm rot="16200000">
            <a:off x="3910240" y="3226366"/>
            <a:ext cx="262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Número de especies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8508B6-63D6-428C-8DA3-897A6716377F}"/>
              </a:ext>
            </a:extLst>
          </p:cNvPr>
          <p:cNvSpPr txBox="1"/>
          <p:nvPr/>
        </p:nvSpPr>
        <p:spPr>
          <a:xfrm>
            <a:off x="3518808" y="210762"/>
            <a:ext cx="5771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¿Cuantas cámaras?</a:t>
            </a:r>
            <a:endParaRPr 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1654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14554D9-9C84-4300-8B5C-E88099551DC4}"/>
              </a:ext>
            </a:extLst>
          </p:cNvPr>
          <p:cNvSpPr txBox="1"/>
          <p:nvPr/>
        </p:nvSpPr>
        <p:spPr>
          <a:xfrm>
            <a:off x="2016579" y="405829"/>
            <a:ext cx="865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4000" dirty="0"/>
              <a:t>Depende de la especie de estudio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D0F2E7-5156-4202-B4EA-07D2CDE793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57" y="1828738"/>
            <a:ext cx="7017843" cy="3735633"/>
          </a:xfrm>
          <a:prstGeom prst="rect">
            <a:avLst/>
          </a:prstGeom>
          <a:noFill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08CD56-12FD-4BC3-89F4-429AA92268F4}"/>
              </a:ext>
            </a:extLst>
          </p:cNvPr>
          <p:cNvSpPr txBox="1"/>
          <p:nvPr/>
        </p:nvSpPr>
        <p:spPr>
          <a:xfrm>
            <a:off x="7235400" y="1698110"/>
            <a:ext cx="4643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 err="1"/>
              <a:t>Pre-muestreo</a:t>
            </a:r>
            <a:r>
              <a:rPr lang="es-CO" sz="2800" dirty="0"/>
              <a:t>, simulaciones o expertos</a:t>
            </a:r>
            <a:endParaRPr lang="es-CO" sz="2800" b="1" dirty="0"/>
          </a:p>
        </p:txBody>
      </p:sp>
      <p:pic>
        <p:nvPicPr>
          <p:cNvPr id="4" name="Imagen 3" descr="Imagen que contiene pantalla, oscuro, negro, televisión&#10;&#10;Descripción generada automáticamente">
            <a:extLst>
              <a:ext uri="{FF2B5EF4-FFF2-40B4-BE49-F238E27FC236}">
                <a16:creationId xmlns:a16="http://schemas.microsoft.com/office/drawing/2014/main" id="{3460FE05-26E1-4F71-A2BF-F1E5695B5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675" y="2708559"/>
            <a:ext cx="4252968" cy="23986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7290767-6958-4114-8F44-189AD938E163}"/>
              </a:ext>
            </a:extLst>
          </p:cNvPr>
          <p:cNvSpPr txBox="1"/>
          <p:nvPr/>
        </p:nvSpPr>
        <p:spPr>
          <a:xfrm>
            <a:off x="710293" y="5824554"/>
            <a:ext cx="634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CE: Común espacialmente; RE: Rara espacialmente; AD: Alta detectabilidad; BD: Baja detectabilidad</a:t>
            </a:r>
          </a:p>
        </p:txBody>
      </p:sp>
    </p:spTree>
    <p:extLst>
      <p:ext uri="{BB962C8B-B14F-4D97-AF65-F5344CB8AC3E}">
        <p14:creationId xmlns:p14="http://schemas.microsoft.com/office/powerpoint/2010/main" val="26355865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2">
      <a:majorFont>
        <a:latin typeface="Eras Bold ITC"/>
        <a:ea typeface=""/>
        <a:cs typeface=""/>
      </a:majorFont>
      <a:minorFont>
        <a:latin typeface="Eras Demi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662</Words>
  <Application>Microsoft Office PowerPoint</Application>
  <PresentationFormat>Panorámica</PresentationFormat>
  <Paragraphs>109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47" baseType="lpstr">
      <vt:lpstr>Arial</vt:lpstr>
      <vt:lpstr>Berlin Sans FB Demi</vt:lpstr>
      <vt:lpstr>Calibri</vt:lpstr>
      <vt:lpstr>Calibri Light</vt:lpstr>
      <vt:lpstr>Cambria Math</vt:lpstr>
      <vt:lpstr>Eras Bold ITC</vt:lpstr>
      <vt:lpstr>Eras Demi ITC</vt:lpstr>
      <vt:lpstr>Times New Roman</vt:lpstr>
      <vt:lpstr>Tema de Office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 Andrade-Ponce</dc:creator>
  <cp:lastModifiedBy>Gabriel Andrade-Ponce</cp:lastModifiedBy>
  <cp:revision>15</cp:revision>
  <dcterms:created xsi:type="dcterms:W3CDTF">2020-07-20T02:49:44Z</dcterms:created>
  <dcterms:modified xsi:type="dcterms:W3CDTF">2022-03-19T06:21:20Z</dcterms:modified>
</cp:coreProperties>
</file>